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2" r:id="rId7"/>
    <p:sldId id="263" r:id="rId8"/>
    <p:sldId id="264" r:id="rId9"/>
    <p:sldId id="265" r:id="rId10"/>
    <p:sldId id="266" r:id="rId11"/>
    <p:sldId id="267" r:id="rId12"/>
  </p:sldIdLst>
  <p:sldSz cx="9144000" cy="6858000" type="screen4x3"/>
  <p:notesSz cx="6858000" cy="9144000"/>
  <p:defaultTextStyle>
    <a:defPPr>
      <a:defRPr lang="zh-TW"/>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8" d="100"/>
          <a:sy n="108" d="100"/>
        </p:scale>
        <p:origin x="1704" y="10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標題投影片">
    <p:spTree>
      <p:nvGrpSpPr>
        <p:cNvPr id="1" name=""/>
        <p:cNvGrpSpPr/>
        <p:nvPr/>
      </p:nvGrpSpPr>
      <p:grpSpPr>
        <a:xfrm>
          <a:off x="0" y="0"/>
          <a:ext cx="0" cy="0"/>
          <a:chOff x="0" y="0"/>
          <a:chExt cx="0" cy="0"/>
        </a:xfrm>
      </p:grpSpPr>
      <p:sp>
        <p:nvSpPr>
          <p:cNvPr id="2" name="標題 1"/>
          <p:cNvSpPr>
            <a:spLocks noGrp="1"/>
          </p:cNvSpPr>
          <p:nvPr>
            <p:ph type="ctrTitle"/>
          </p:nvPr>
        </p:nvSpPr>
        <p:spPr>
          <a:xfrm>
            <a:off x="685800" y="2130425"/>
            <a:ext cx="7772400" cy="1470025"/>
          </a:xfrm>
        </p:spPr>
        <p:txBody>
          <a:bodyPr/>
          <a:lstStyle/>
          <a:p>
            <a:r>
              <a:rPr lang="zh-TW" altLang="en-US"/>
              <a:t>按一下以編輯母片標題樣式</a:t>
            </a:r>
          </a:p>
        </p:txBody>
      </p:sp>
      <p:sp>
        <p:nvSpPr>
          <p:cNvPr id="3" name="副標題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TW" altLang="en-US"/>
              <a:t>按一下以編輯母片副標題樣式</a:t>
            </a:r>
          </a:p>
        </p:txBody>
      </p:sp>
      <p:sp>
        <p:nvSpPr>
          <p:cNvPr id="4" name="日期版面配置區 3"/>
          <p:cNvSpPr>
            <a:spLocks noGrp="1"/>
          </p:cNvSpPr>
          <p:nvPr>
            <p:ph type="dt" sz="half" idx="10"/>
          </p:nvPr>
        </p:nvSpPr>
        <p:spPr/>
        <p:txBody>
          <a:bodyPr/>
          <a:lstStyle/>
          <a:p>
            <a:fld id="{BD1D7DF7-5DF9-4220-9D2B-D8B5AB321AF3}" type="datetimeFigureOut">
              <a:rPr lang="zh-TW" altLang="en-US" smtClean="0"/>
              <a:t>2025/7/7</a:t>
            </a:fld>
            <a:endParaRPr lang="zh-TW" altLang="en-US"/>
          </a:p>
        </p:txBody>
      </p:sp>
      <p:sp>
        <p:nvSpPr>
          <p:cNvPr id="5" name="頁尾版面配置區 4"/>
          <p:cNvSpPr>
            <a:spLocks noGrp="1"/>
          </p:cNvSpPr>
          <p:nvPr>
            <p:ph type="ftr" sz="quarter" idx="11"/>
          </p:nvPr>
        </p:nvSpPr>
        <p:spPr/>
        <p:txBody>
          <a:bodyPr/>
          <a:lstStyle/>
          <a:p>
            <a:endParaRPr lang="zh-TW" altLang="en-US"/>
          </a:p>
        </p:txBody>
      </p:sp>
      <p:sp>
        <p:nvSpPr>
          <p:cNvPr id="6" name="投影片編號版面配置區 5"/>
          <p:cNvSpPr>
            <a:spLocks noGrp="1"/>
          </p:cNvSpPr>
          <p:nvPr>
            <p:ph type="sldNum" sz="quarter" idx="12"/>
          </p:nvPr>
        </p:nvSpPr>
        <p:spPr/>
        <p:txBody>
          <a:body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236389522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標題及直排文字">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a:t>按一下以編輯母片標題樣式</a:t>
            </a:r>
          </a:p>
        </p:txBody>
      </p:sp>
      <p:sp>
        <p:nvSpPr>
          <p:cNvPr id="3" name="直排文字版面配置區 2"/>
          <p:cNvSpPr>
            <a:spLocks noGrp="1"/>
          </p:cNvSpPr>
          <p:nvPr>
            <p:ph type="body" orient="vert" idx="1"/>
          </p:nvPr>
        </p:nvSpPr>
        <p:spPr/>
        <p:txBody>
          <a:bodyPr vert="eaVert"/>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4" name="日期版面配置區 3"/>
          <p:cNvSpPr>
            <a:spLocks noGrp="1"/>
          </p:cNvSpPr>
          <p:nvPr>
            <p:ph type="dt" sz="half" idx="10"/>
          </p:nvPr>
        </p:nvSpPr>
        <p:spPr/>
        <p:txBody>
          <a:bodyPr/>
          <a:lstStyle/>
          <a:p>
            <a:fld id="{BD1D7DF7-5DF9-4220-9D2B-D8B5AB321AF3}" type="datetimeFigureOut">
              <a:rPr lang="zh-TW" altLang="en-US" smtClean="0"/>
              <a:t>2025/7/7</a:t>
            </a:fld>
            <a:endParaRPr lang="zh-TW" altLang="en-US"/>
          </a:p>
        </p:txBody>
      </p:sp>
      <p:sp>
        <p:nvSpPr>
          <p:cNvPr id="5" name="頁尾版面配置區 4"/>
          <p:cNvSpPr>
            <a:spLocks noGrp="1"/>
          </p:cNvSpPr>
          <p:nvPr>
            <p:ph type="ftr" sz="quarter" idx="11"/>
          </p:nvPr>
        </p:nvSpPr>
        <p:spPr/>
        <p:txBody>
          <a:bodyPr/>
          <a:lstStyle/>
          <a:p>
            <a:endParaRPr lang="zh-TW" altLang="en-US"/>
          </a:p>
        </p:txBody>
      </p:sp>
      <p:sp>
        <p:nvSpPr>
          <p:cNvPr id="6" name="投影片編號版面配置區 5"/>
          <p:cNvSpPr>
            <a:spLocks noGrp="1"/>
          </p:cNvSpPr>
          <p:nvPr>
            <p:ph type="sldNum" sz="quarter" idx="12"/>
          </p:nvPr>
        </p:nvSpPr>
        <p:spPr/>
        <p:txBody>
          <a:body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215221184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直排標題及文字">
    <p:spTree>
      <p:nvGrpSpPr>
        <p:cNvPr id="1" name=""/>
        <p:cNvGrpSpPr/>
        <p:nvPr/>
      </p:nvGrpSpPr>
      <p:grpSpPr>
        <a:xfrm>
          <a:off x="0" y="0"/>
          <a:ext cx="0" cy="0"/>
          <a:chOff x="0" y="0"/>
          <a:chExt cx="0" cy="0"/>
        </a:xfrm>
      </p:grpSpPr>
      <p:sp>
        <p:nvSpPr>
          <p:cNvPr id="2" name="直排標題 1"/>
          <p:cNvSpPr>
            <a:spLocks noGrp="1"/>
          </p:cNvSpPr>
          <p:nvPr>
            <p:ph type="title" orient="vert"/>
          </p:nvPr>
        </p:nvSpPr>
        <p:spPr>
          <a:xfrm>
            <a:off x="6629400" y="274638"/>
            <a:ext cx="2057400" cy="5851525"/>
          </a:xfrm>
        </p:spPr>
        <p:txBody>
          <a:bodyPr vert="eaVert"/>
          <a:lstStyle/>
          <a:p>
            <a:r>
              <a:rPr lang="zh-TW" altLang="en-US"/>
              <a:t>按一下以編輯母片標題樣式</a:t>
            </a:r>
          </a:p>
        </p:txBody>
      </p:sp>
      <p:sp>
        <p:nvSpPr>
          <p:cNvPr id="3" name="直排文字版面配置區 2"/>
          <p:cNvSpPr>
            <a:spLocks noGrp="1"/>
          </p:cNvSpPr>
          <p:nvPr>
            <p:ph type="body" orient="vert" idx="1"/>
          </p:nvPr>
        </p:nvSpPr>
        <p:spPr>
          <a:xfrm>
            <a:off x="457200" y="274638"/>
            <a:ext cx="6019800" cy="5851525"/>
          </a:xfrm>
        </p:spPr>
        <p:txBody>
          <a:bodyPr vert="eaVert"/>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4" name="日期版面配置區 3"/>
          <p:cNvSpPr>
            <a:spLocks noGrp="1"/>
          </p:cNvSpPr>
          <p:nvPr>
            <p:ph type="dt" sz="half" idx="10"/>
          </p:nvPr>
        </p:nvSpPr>
        <p:spPr/>
        <p:txBody>
          <a:bodyPr/>
          <a:lstStyle/>
          <a:p>
            <a:fld id="{BD1D7DF7-5DF9-4220-9D2B-D8B5AB321AF3}" type="datetimeFigureOut">
              <a:rPr lang="zh-TW" altLang="en-US" smtClean="0"/>
              <a:t>2025/7/7</a:t>
            </a:fld>
            <a:endParaRPr lang="zh-TW" altLang="en-US"/>
          </a:p>
        </p:txBody>
      </p:sp>
      <p:sp>
        <p:nvSpPr>
          <p:cNvPr id="5" name="頁尾版面配置區 4"/>
          <p:cNvSpPr>
            <a:spLocks noGrp="1"/>
          </p:cNvSpPr>
          <p:nvPr>
            <p:ph type="ftr" sz="quarter" idx="11"/>
          </p:nvPr>
        </p:nvSpPr>
        <p:spPr/>
        <p:txBody>
          <a:bodyPr/>
          <a:lstStyle/>
          <a:p>
            <a:endParaRPr lang="zh-TW" altLang="en-US"/>
          </a:p>
        </p:txBody>
      </p:sp>
      <p:sp>
        <p:nvSpPr>
          <p:cNvPr id="6" name="投影片編號版面配置區 5"/>
          <p:cNvSpPr>
            <a:spLocks noGrp="1"/>
          </p:cNvSpPr>
          <p:nvPr>
            <p:ph type="sldNum" sz="quarter" idx="12"/>
          </p:nvPr>
        </p:nvSpPr>
        <p:spPr/>
        <p:txBody>
          <a:body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139338740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標題及物件">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a:t>按一下以編輯母片標題樣式</a:t>
            </a:r>
          </a:p>
        </p:txBody>
      </p:sp>
      <p:sp>
        <p:nvSpPr>
          <p:cNvPr id="3" name="內容版面配置區 2"/>
          <p:cNvSpPr>
            <a:spLocks noGrp="1"/>
          </p:cNvSpPr>
          <p:nvPr>
            <p:ph idx="1"/>
          </p:nvPr>
        </p:nvSpPr>
        <p:spPr/>
        <p:txBody>
          <a:body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4" name="日期版面配置區 3"/>
          <p:cNvSpPr>
            <a:spLocks noGrp="1"/>
          </p:cNvSpPr>
          <p:nvPr>
            <p:ph type="dt" sz="half" idx="10"/>
          </p:nvPr>
        </p:nvSpPr>
        <p:spPr/>
        <p:txBody>
          <a:bodyPr/>
          <a:lstStyle/>
          <a:p>
            <a:fld id="{BD1D7DF7-5DF9-4220-9D2B-D8B5AB321AF3}" type="datetimeFigureOut">
              <a:rPr lang="zh-TW" altLang="en-US" smtClean="0"/>
              <a:t>2025/7/7</a:t>
            </a:fld>
            <a:endParaRPr lang="zh-TW" altLang="en-US"/>
          </a:p>
        </p:txBody>
      </p:sp>
      <p:sp>
        <p:nvSpPr>
          <p:cNvPr id="5" name="頁尾版面配置區 4"/>
          <p:cNvSpPr>
            <a:spLocks noGrp="1"/>
          </p:cNvSpPr>
          <p:nvPr>
            <p:ph type="ftr" sz="quarter" idx="11"/>
          </p:nvPr>
        </p:nvSpPr>
        <p:spPr/>
        <p:txBody>
          <a:bodyPr/>
          <a:lstStyle/>
          <a:p>
            <a:endParaRPr lang="zh-TW" altLang="en-US"/>
          </a:p>
        </p:txBody>
      </p:sp>
      <p:sp>
        <p:nvSpPr>
          <p:cNvPr id="6" name="投影片編號版面配置區 5"/>
          <p:cNvSpPr>
            <a:spLocks noGrp="1"/>
          </p:cNvSpPr>
          <p:nvPr>
            <p:ph type="sldNum" sz="quarter" idx="12"/>
          </p:nvPr>
        </p:nvSpPr>
        <p:spPr/>
        <p:txBody>
          <a:body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35140400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章節標題">
    <p:spTree>
      <p:nvGrpSpPr>
        <p:cNvPr id="1" name=""/>
        <p:cNvGrpSpPr/>
        <p:nvPr/>
      </p:nvGrpSpPr>
      <p:grpSpPr>
        <a:xfrm>
          <a:off x="0" y="0"/>
          <a:ext cx="0" cy="0"/>
          <a:chOff x="0" y="0"/>
          <a:chExt cx="0" cy="0"/>
        </a:xfrm>
      </p:grpSpPr>
      <p:sp>
        <p:nvSpPr>
          <p:cNvPr id="2" name="標題 1"/>
          <p:cNvSpPr>
            <a:spLocks noGrp="1"/>
          </p:cNvSpPr>
          <p:nvPr>
            <p:ph type="title"/>
          </p:nvPr>
        </p:nvSpPr>
        <p:spPr>
          <a:xfrm>
            <a:off x="722313" y="4406900"/>
            <a:ext cx="7772400" cy="1362075"/>
          </a:xfrm>
        </p:spPr>
        <p:txBody>
          <a:bodyPr anchor="t"/>
          <a:lstStyle>
            <a:lvl1pPr algn="l">
              <a:defRPr sz="4000" b="1" cap="all"/>
            </a:lvl1pPr>
          </a:lstStyle>
          <a:p>
            <a:r>
              <a:rPr lang="zh-TW" altLang="en-US"/>
              <a:t>按一下以編輯母片標題樣式</a:t>
            </a:r>
          </a:p>
        </p:txBody>
      </p:sp>
      <p:sp>
        <p:nvSpPr>
          <p:cNvPr id="3" name="文字版面配置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TW" altLang="en-US"/>
              <a:t>按一下以編輯母片文字樣式</a:t>
            </a:r>
          </a:p>
        </p:txBody>
      </p:sp>
      <p:sp>
        <p:nvSpPr>
          <p:cNvPr id="4" name="日期版面配置區 3"/>
          <p:cNvSpPr>
            <a:spLocks noGrp="1"/>
          </p:cNvSpPr>
          <p:nvPr>
            <p:ph type="dt" sz="half" idx="10"/>
          </p:nvPr>
        </p:nvSpPr>
        <p:spPr/>
        <p:txBody>
          <a:bodyPr/>
          <a:lstStyle/>
          <a:p>
            <a:fld id="{BD1D7DF7-5DF9-4220-9D2B-D8B5AB321AF3}" type="datetimeFigureOut">
              <a:rPr lang="zh-TW" altLang="en-US" smtClean="0"/>
              <a:t>2025/7/7</a:t>
            </a:fld>
            <a:endParaRPr lang="zh-TW" altLang="en-US"/>
          </a:p>
        </p:txBody>
      </p:sp>
      <p:sp>
        <p:nvSpPr>
          <p:cNvPr id="5" name="頁尾版面配置區 4"/>
          <p:cNvSpPr>
            <a:spLocks noGrp="1"/>
          </p:cNvSpPr>
          <p:nvPr>
            <p:ph type="ftr" sz="quarter" idx="11"/>
          </p:nvPr>
        </p:nvSpPr>
        <p:spPr/>
        <p:txBody>
          <a:bodyPr/>
          <a:lstStyle/>
          <a:p>
            <a:endParaRPr lang="zh-TW" altLang="en-US"/>
          </a:p>
        </p:txBody>
      </p:sp>
      <p:sp>
        <p:nvSpPr>
          <p:cNvPr id="6" name="投影片編號版面配置區 5"/>
          <p:cNvSpPr>
            <a:spLocks noGrp="1"/>
          </p:cNvSpPr>
          <p:nvPr>
            <p:ph type="sldNum" sz="quarter" idx="12"/>
          </p:nvPr>
        </p:nvSpPr>
        <p:spPr/>
        <p:txBody>
          <a:body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174016876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兩項物件">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a:t>按一下以編輯母片標題樣式</a:t>
            </a:r>
          </a:p>
        </p:txBody>
      </p:sp>
      <p:sp>
        <p:nvSpPr>
          <p:cNvPr id="3" name="內容版面配置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4" name="內容版面配置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5" name="日期版面配置區 4"/>
          <p:cNvSpPr>
            <a:spLocks noGrp="1"/>
          </p:cNvSpPr>
          <p:nvPr>
            <p:ph type="dt" sz="half" idx="10"/>
          </p:nvPr>
        </p:nvSpPr>
        <p:spPr/>
        <p:txBody>
          <a:bodyPr/>
          <a:lstStyle/>
          <a:p>
            <a:fld id="{BD1D7DF7-5DF9-4220-9D2B-D8B5AB321AF3}" type="datetimeFigureOut">
              <a:rPr lang="zh-TW" altLang="en-US" smtClean="0"/>
              <a:t>2025/7/7</a:t>
            </a:fld>
            <a:endParaRPr lang="zh-TW" altLang="en-US"/>
          </a:p>
        </p:txBody>
      </p:sp>
      <p:sp>
        <p:nvSpPr>
          <p:cNvPr id="6" name="頁尾版面配置區 5"/>
          <p:cNvSpPr>
            <a:spLocks noGrp="1"/>
          </p:cNvSpPr>
          <p:nvPr>
            <p:ph type="ftr" sz="quarter" idx="11"/>
          </p:nvPr>
        </p:nvSpPr>
        <p:spPr/>
        <p:txBody>
          <a:bodyPr/>
          <a:lstStyle/>
          <a:p>
            <a:endParaRPr lang="zh-TW" altLang="en-US"/>
          </a:p>
        </p:txBody>
      </p:sp>
      <p:sp>
        <p:nvSpPr>
          <p:cNvPr id="7" name="投影片編號版面配置區 6"/>
          <p:cNvSpPr>
            <a:spLocks noGrp="1"/>
          </p:cNvSpPr>
          <p:nvPr>
            <p:ph type="sldNum" sz="quarter" idx="12"/>
          </p:nvPr>
        </p:nvSpPr>
        <p:spPr/>
        <p:txBody>
          <a:body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307892911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對">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lvl1pPr>
              <a:defRPr/>
            </a:lvl1pPr>
          </a:lstStyle>
          <a:p>
            <a:r>
              <a:rPr lang="zh-TW" altLang="en-US"/>
              <a:t>按一下以編輯母片標題樣式</a:t>
            </a:r>
          </a:p>
        </p:txBody>
      </p:sp>
      <p:sp>
        <p:nvSpPr>
          <p:cNvPr id="3" name="文字版面配置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TW" altLang="en-US"/>
              <a:t>按一下以編輯母片文字樣式</a:t>
            </a:r>
          </a:p>
        </p:txBody>
      </p:sp>
      <p:sp>
        <p:nvSpPr>
          <p:cNvPr id="4" name="內容版面配置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5" name="文字版面配置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TW" altLang="en-US"/>
              <a:t>按一下以編輯母片文字樣式</a:t>
            </a:r>
          </a:p>
        </p:txBody>
      </p:sp>
      <p:sp>
        <p:nvSpPr>
          <p:cNvPr id="6" name="內容版面配置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7" name="日期版面配置區 6"/>
          <p:cNvSpPr>
            <a:spLocks noGrp="1"/>
          </p:cNvSpPr>
          <p:nvPr>
            <p:ph type="dt" sz="half" idx="10"/>
          </p:nvPr>
        </p:nvSpPr>
        <p:spPr/>
        <p:txBody>
          <a:bodyPr/>
          <a:lstStyle/>
          <a:p>
            <a:fld id="{BD1D7DF7-5DF9-4220-9D2B-D8B5AB321AF3}" type="datetimeFigureOut">
              <a:rPr lang="zh-TW" altLang="en-US" smtClean="0"/>
              <a:t>2025/7/7</a:t>
            </a:fld>
            <a:endParaRPr lang="zh-TW" altLang="en-US"/>
          </a:p>
        </p:txBody>
      </p:sp>
      <p:sp>
        <p:nvSpPr>
          <p:cNvPr id="8" name="頁尾版面配置區 7"/>
          <p:cNvSpPr>
            <a:spLocks noGrp="1"/>
          </p:cNvSpPr>
          <p:nvPr>
            <p:ph type="ftr" sz="quarter" idx="11"/>
          </p:nvPr>
        </p:nvSpPr>
        <p:spPr/>
        <p:txBody>
          <a:bodyPr/>
          <a:lstStyle/>
          <a:p>
            <a:endParaRPr lang="zh-TW" altLang="en-US"/>
          </a:p>
        </p:txBody>
      </p:sp>
      <p:sp>
        <p:nvSpPr>
          <p:cNvPr id="9" name="投影片編號版面配置區 8"/>
          <p:cNvSpPr>
            <a:spLocks noGrp="1"/>
          </p:cNvSpPr>
          <p:nvPr>
            <p:ph type="sldNum" sz="quarter" idx="12"/>
          </p:nvPr>
        </p:nvSpPr>
        <p:spPr/>
        <p:txBody>
          <a:body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35465099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只有標題">
    <p:spTree>
      <p:nvGrpSpPr>
        <p:cNvPr id="1" name=""/>
        <p:cNvGrpSpPr/>
        <p:nvPr/>
      </p:nvGrpSpPr>
      <p:grpSpPr>
        <a:xfrm>
          <a:off x="0" y="0"/>
          <a:ext cx="0" cy="0"/>
          <a:chOff x="0" y="0"/>
          <a:chExt cx="0" cy="0"/>
        </a:xfrm>
      </p:grpSpPr>
      <p:sp>
        <p:nvSpPr>
          <p:cNvPr id="2" name="標題 1"/>
          <p:cNvSpPr>
            <a:spLocks noGrp="1"/>
          </p:cNvSpPr>
          <p:nvPr>
            <p:ph type="title"/>
          </p:nvPr>
        </p:nvSpPr>
        <p:spPr/>
        <p:txBody>
          <a:bodyPr/>
          <a:lstStyle/>
          <a:p>
            <a:r>
              <a:rPr lang="zh-TW" altLang="en-US"/>
              <a:t>按一下以編輯母片標題樣式</a:t>
            </a:r>
          </a:p>
        </p:txBody>
      </p:sp>
      <p:sp>
        <p:nvSpPr>
          <p:cNvPr id="3" name="日期版面配置區 2"/>
          <p:cNvSpPr>
            <a:spLocks noGrp="1"/>
          </p:cNvSpPr>
          <p:nvPr>
            <p:ph type="dt" sz="half" idx="10"/>
          </p:nvPr>
        </p:nvSpPr>
        <p:spPr/>
        <p:txBody>
          <a:bodyPr/>
          <a:lstStyle/>
          <a:p>
            <a:fld id="{BD1D7DF7-5DF9-4220-9D2B-D8B5AB321AF3}" type="datetimeFigureOut">
              <a:rPr lang="zh-TW" altLang="en-US" smtClean="0"/>
              <a:t>2025/7/7</a:t>
            </a:fld>
            <a:endParaRPr lang="zh-TW" altLang="en-US"/>
          </a:p>
        </p:txBody>
      </p:sp>
      <p:sp>
        <p:nvSpPr>
          <p:cNvPr id="4" name="頁尾版面配置區 3"/>
          <p:cNvSpPr>
            <a:spLocks noGrp="1"/>
          </p:cNvSpPr>
          <p:nvPr>
            <p:ph type="ftr" sz="quarter" idx="11"/>
          </p:nvPr>
        </p:nvSpPr>
        <p:spPr/>
        <p:txBody>
          <a:bodyPr/>
          <a:lstStyle/>
          <a:p>
            <a:endParaRPr lang="zh-TW" altLang="en-US"/>
          </a:p>
        </p:txBody>
      </p:sp>
      <p:sp>
        <p:nvSpPr>
          <p:cNvPr id="5" name="投影片編號版面配置區 4"/>
          <p:cNvSpPr>
            <a:spLocks noGrp="1"/>
          </p:cNvSpPr>
          <p:nvPr>
            <p:ph type="sldNum" sz="quarter" idx="12"/>
          </p:nvPr>
        </p:nvSpPr>
        <p:spPr/>
        <p:txBody>
          <a:body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640514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版面配置區 1"/>
          <p:cNvSpPr>
            <a:spLocks noGrp="1"/>
          </p:cNvSpPr>
          <p:nvPr>
            <p:ph type="dt" sz="half" idx="10"/>
          </p:nvPr>
        </p:nvSpPr>
        <p:spPr/>
        <p:txBody>
          <a:bodyPr/>
          <a:lstStyle/>
          <a:p>
            <a:fld id="{BD1D7DF7-5DF9-4220-9D2B-D8B5AB321AF3}" type="datetimeFigureOut">
              <a:rPr lang="zh-TW" altLang="en-US" smtClean="0"/>
              <a:t>2025/7/7</a:t>
            </a:fld>
            <a:endParaRPr lang="zh-TW" altLang="en-US"/>
          </a:p>
        </p:txBody>
      </p:sp>
      <p:sp>
        <p:nvSpPr>
          <p:cNvPr id="3" name="頁尾版面配置區 2"/>
          <p:cNvSpPr>
            <a:spLocks noGrp="1"/>
          </p:cNvSpPr>
          <p:nvPr>
            <p:ph type="ftr" sz="quarter" idx="11"/>
          </p:nvPr>
        </p:nvSpPr>
        <p:spPr/>
        <p:txBody>
          <a:bodyPr/>
          <a:lstStyle/>
          <a:p>
            <a:endParaRPr lang="zh-TW" altLang="en-US"/>
          </a:p>
        </p:txBody>
      </p:sp>
      <p:sp>
        <p:nvSpPr>
          <p:cNvPr id="4" name="投影片編號版面配置區 3"/>
          <p:cNvSpPr>
            <a:spLocks noGrp="1"/>
          </p:cNvSpPr>
          <p:nvPr>
            <p:ph type="sldNum" sz="quarter" idx="12"/>
          </p:nvPr>
        </p:nvSpPr>
        <p:spPr/>
        <p:txBody>
          <a:body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274171645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含標題的內容">
    <p:spTree>
      <p:nvGrpSpPr>
        <p:cNvPr id="1" name=""/>
        <p:cNvGrpSpPr/>
        <p:nvPr/>
      </p:nvGrpSpPr>
      <p:grpSpPr>
        <a:xfrm>
          <a:off x="0" y="0"/>
          <a:ext cx="0" cy="0"/>
          <a:chOff x="0" y="0"/>
          <a:chExt cx="0" cy="0"/>
        </a:xfrm>
      </p:grpSpPr>
      <p:sp>
        <p:nvSpPr>
          <p:cNvPr id="2" name="標題 1"/>
          <p:cNvSpPr>
            <a:spLocks noGrp="1"/>
          </p:cNvSpPr>
          <p:nvPr>
            <p:ph type="title"/>
          </p:nvPr>
        </p:nvSpPr>
        <p:spPr>
          <a:xfrm>
            <a:off x="457200" y="273050"/>
            <a:ext cx="3008313" cy="1162050"/>
          </a:xfrm>
        </p:spPr>
        <p:txBody>
          <a:bodyPr anchor="b"/>
          <a:lstStyle>
            <a:lvl1pPr algn="l">
              <a:defRPr sz="2000" b="1"/>
            </a:lvl1pPr>
          </a:lstStyle>
          <a:p>
            <a:r>
              <a:rPr lang="zh-TW" altLang="en-US"/>
              <a:t>按一下以編輯母片標題樣式</a:t>
            </a:r>
          </a:p>
        </p:txBody>
      </p:sp>
      <p:sp>
        <p:nvSpPr>
          <p:cNvPr id="3" name="內容版面配置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4" name="文字版面配置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TW" altLang="en-US"/>
              <a:t>按一下以編輯母片文字樣式</a:t>
            </a:r>
          </a:p>
        </p:txBody>
      </p:sp>
      <p:sp>
        <p:nvSpPr>
          <p:cNvPr id="5" name="日期版面配置區 4"/>
          <p:cNvSpPr>
            <a:spLocks noGrp="1"/>
          </p:cNvSpPr>
          <p:nvPr>
            <p:ph type="dt" sz="half" idx="10"/>
          </p:nvPr>
        </p:nvSpPr>
        <p:spPr/>
        <p:txBody>
          <a:bodyPr/>
          <a:lstStyle/>
          <a:p>
            <a:fld id="{BD1D7DF7-5DF9-4220-9D2B-D8B5AB321AF3}" type="datetimeFigureOut">
              <a:rPr lang="zh-TW" altLang="en-US" smtClean="0"/>
              <a:t>2025/7/7</a:t>
            </a:fld>
            <a:endParaRPr lang="zh-TW" altLang="en-US"/>
          </a:p>
        </p:txBody>
      </p:sp>
      <p:sp>
        <p:nvSpPr>
          <p:cNvPr id="6" name="頁尾版面配置區 5"/>
          <p:cNvSpPr>
            <a:spLocks noGrp="1"/>
          </p:cNvSpPr>
          <p:nvPr>
            <p:ph type="ftr" sz="quarter" idx="11"/>
          </p:nvPr>
        </p:nvSpPr>
        <p:spPr/>
        <p:txBody>
          <a:bodyPr/>
          <a:lstStyle/>
          <a:p>
            <a:endParaRPr lang="zh-TW" altLang="en-US"/>
          </a:p>
        </p:txBody>
      </p:sp>
      <p:sp>
        <p:nvSpPr>
          <p:cNvPr id="7" name="投影片編號版面配置區 6"/>
          <p:cNvSpPr>
            <a:spLocks noGrp="1"/>
          </p:cNvSpPr>
          <p:nvPr>
            <p:ph type="sldNum" sz="quarter" idx="12"/>
          </p:nvPr>
        </p:nvSpPr>
        <p:spPr/>
        <p:txBody>
          <a:body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20626251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含標題的圖片">
    <p:spTree>
      <p:nvGrpSpPr>
        <p:cNvPr id="1" name=""/>
        <p:cNvGrpSpPr/>
        <p:nvPr/>
      </p:nvGrpSpPr>
      <p:grpSpPr>
        <a:xfrm>
          <a:off x="0" y="0"/>
          <a:ext cx="0" cy="0"/>
          <a:chOff x="0" y="0"/>
          <a:chExt cx="0" cy="0"/>
        </a:xfrm>
      </p:grpSpPr>
      <p:sp>
        <p:nvSpPr>
          <p:cNvPr id="2" name="標題 1"/>
          <p:cNvSpPr>
            <a:spLocks noGrp="1"/>
          </p:cNvSpPr>
          <p:nvPr>
            <p:ph type="title"/>
          </p:nvPr>
        </p:nvSpPr>
        <p:spPr>
          <a:xfrm>
            <a:off x="1792288" y="4800600"/>
            <a:ext cx="5486400" cy="566738"/>
          </a:xfrm>
        </p:spPr>
        <p:txBody>
          <a:bodyPr anchor="b"/>
          <a:lstStyle>
            <a:lvl1pPr algn="l">
              <a:defRPr sz="2000" b="1"/>
            </a:lvl1pPr>
          </a:lstStyle>
          <a:p>
            <a:r>
              <a:rPr lang="zh-TW" altLang="en-US"/>
              <a:t>按一下以編輯母片標題樣式</a:t>
            </a:r>
          </a:p>
        </p:txBody>
      </p:sp>
      <p:sp>
        <p:nvSpPr>
          <p:cNvPr id="3" name="圖片版面配置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TW" altLang="en-US"/>
          </a:p>
        </p:txBody>
      </p:sp>
      <p:sp>
        <p:nvSpPr>
          <p:cNvPr id="4" name="文字版面配置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TW" altLang="en-US"/>
              <a:t>按一下以編輯母片文字樣式</a:t>
            </a:r>
          </a:p>
        </p:txBody>
      </p:sp>
      <p:sp>
        <p:nvSpPr>
          <p:cNvPr id="5" name="日期版面配置區 4"/>
          <p:cNvSpPr>
            <a:spLocks noGrp="1"/>
          </p:cNvSpPr>
          <p:nvPr>
            <p:ph type="dt" sz="half" idx="10"/>
          </p:nvPr>
        </p:nvSpPr>
        <p:spPr/>
        <p:txBody>
          <a:bodyPr/>
          <a:lstStyle/>
          <a:p>
            <a:fld id="{BD1D7DF7-5DF9-4220-9D2B-D8B5AB321AF3}" type="datetimeFigureOut">
              <a:rPr lang="zh-TW" altLang="en-US" smtClean="0"/>
              <a:t>2025/7/7</a:t>
            </a:fld>
            <a:endParaRPr lang="zh-TW" altLang="en-US"/>
          </a:p>
        </p:txBody>
      </p:sp>
      <p:sp>
        <p:nvSpPr>
          <p:cNvPr id="6" name="頁尾版面配置區 5"/>
          <p:cNvSpPr>
            <a:spLocks noGrp="1"/>
          </p:cNvSpPr>
          <p:nvPr>
            <p:ph type="ftr" sz="quarter" idx="11"/>
          </p:nvPr>
        </p:nvSpPr>
        <p:spPr/>
        <p:txBody>
          <a:bodyPr/>
          <a:lstStyle/>
          <a:p>
            <a:endParaRPr lang="zh-TW" altLang="en-US"/>
          </a:p>
        </p:txBody>
      </p:sp>
      <p:sp>
        <p:nvSpPr>
          <p:cNvPr id="7" name="投影片編號版面配置區 6"/>
          <p:cNvSpPr>
            <a:spLocks noGrp="1"/>
          </p:cNvSpPr>
          <p:nvPr>
            <p:ph type="sldNum" sz="quarter" idx="12"/>
          </p:nvPr>
        </p:nvSpPr>
        <p:spPr/>
        <p:txBody>
          <a:body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315773082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標題版面配置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zh-TW" altLang="en-US"/>
              <a:t>按一下以編輯母片標題樣式</a:t>
            </a:r>
          </a:p>
        </p:txBody>
      </p:sp>
      <p:sp>
        <p:nvSpPr>
          <p:cNvPr id="3" name="文字版面配置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zh-TW" altLang="en-US"/>
              <a:t>按一下以編輯母片文字樣式</a:t>
            </a:r>
          </a:p>
          <a:p>
            <a:pPr lvl="1"/>
            <a:r>
              <a:rPr lang="zh-TW" altLang="en-US"/>
              <a:t>第二層</a:t>
            </a:r>
          </a:p>
          <a:p>
            <a:pPr lvl="2"/>
            <a:r>
              <a:rPr lang="zh-TW" altLang="en-US"/>
              <a:t>第三層</a:t>
            </a:r>
          </a:p>
          <a:p>
            <a:pPr lvl="3"/>
            <a:r>
              <a:rPr lang="zh-TW" altLang="en-US"/>
              <a:t>第四層</a:t>
            </a:r>
          </a:p>
          <a:p>
            <a:pPr lvl="4"/>
            <a:r>
              <a:rPr lang="zh-TW" altLang="en-US"/>
              <a:t>第五層</a:t>
            </a:r>
          </a:p>
        </p:txBody>
      </p:sp>
      <p:sp>
        <p:nvSpPr>
          <p:cNvPr id="4" name="日期版面配置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D1D7DF7-5DF9-4220-9D2B-D8B5AB321AF3}" type="datetimeFigureOut">
              <a:rPr lang="zh-TW" altLang="en-US" smtClean="0"/>
              <a:t>2025/7/7</a:t>
            </a:fld>
            <a:endParaRPr lang="zh-TW" altLang="en-US"/>
          </a:p>
        </p:txBody>
      </p:sp>
      <p:sp>
        <p:nvSpPr>
          <p:cNvPr id="5" name="頁尾版面配置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TW" altLang="en-US"/>
          </a:p>
        </p:txBody>
      </p:sp>
      <p:sp>
        <p:nvSpPr>
          <p:cNvPr id="6" name="投影片編號版面配置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F94F565-0ABB-4FA2-A09F-D888754C5940}" type="slidenum">
              <a:rPr lang="zh-TW" altLang="en-US" smtClean="0"/>
              <a:t>‹#›</a:t>
            </a:fld>
            <a:endParaRPr lang="zh-TW" altLang="en-US"/>
          </a:p>
        </p:txBody>
      </p:sp>
    </p:spTree>
    <p:extLst>
      <p:ext uri="{BB962C8B-B14F-4D97-AF65-F5344CB8AC3E}">
        <p14:creationId xmlns:p14="http://schemas.microsoft.com/office/powerpoint/2010/main" val="21885325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zh-TW"/>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標題 3"/>
          <p:cNvSpPr>
            <a:spLocks noGrp="1"/>
          </p:cNvSpPr>
          <p:nvPr>
            <p:ph type="ctrTitle"/>
          </p:nvPr>
        </p:nvSpPr>
        <p:spPr>
          <a:xfrm>
            <a:off x="539552" y="332657"/>
            <a:ext cx="7772400" cy="1080120"/>
          </a:xfrm>
        </p:spPr>
        <p:txBody>
          <a:bodyPr/>
          <a:lstStyle/>
          <a:p>
            <a:r>
              <a:rPr lang="zh-TW" altLang="zh-TW" dirty="0">
                <a:solidFill>
                  <a:schemeClr val="tx1"/>
                </a:solidFill>
                <a:latin typeface="標楷體" panose="03000509000000000000" pitchFamily="65" charset="-120"/>
                <a:ea typeface="標楷體" panose="03000509000000000000" pitchFamily="65" charset="-120"/>
              </a:rPr>
              <a:t>研究人力</a:t>
            </a:r>
            <a:endParaRPr lang="zh-TW" altLang="en-US" dirty="0"/>
          </a:p>
        </p:txBody>
      </p:sp>
      <p:sp>
        <p:nvSpPr>
          <p:cNvPr id="3" name="副標題 2"/>
          <p:cNvSpPr>
            <a:spLocks noGrp="1"/>
          </p:cNvSpPr>
          <p:nvPr>
            <p:ph type="subTitle" idx="1"/>
          </p:nvPr>
        </p:nvSpPr>
        <p:spPr>
          <a:xfrm>
            <a:off x="827584" y="1556792"/>
            <a:ext cx="7704856" cy="4680520"/>
          </a:xfrm>
        </p:spPr>
        <p:txBody>
          <a:bodyPr>
            <a:normAutofit fontScale="70000" lnSpcReduction="20000"/>
          </a:bodyPr>
          <a:lstStyle/>
          <a:p>
            <a:pPr marL="457200" indent="-457200" algn="l">
              <a:buFont typeface="Arial" panose="020B0604020202020204" pitchFamily="34" charset="0"/>
              <a:buChar char="•"/>
            </a:pPr>
            <a:r>
              <a:rPr lang="zh-TW" altLang="zh-TW" dirty="0">
                <a:solidFill>
                  <a:schemeClr val="tx1"/>
                </a:solidFill>
                <a:latin typeface="標楷體" panose="03000509000000000000" pitchFamily="65" charset="-120"/>
                <a:ea typeface="標楷體" panose="03000509000000000000" pitchFamily="65" charset="-120"/>
              </a:rPr>
              <a:t>依計畫需要得申請專、兼任助理、研究生、臨時工等。</a:t>
            </a:r>
            <a:endParaRPr lang="en-US" altLang="zh-TW" dirty="0">
              <a:solidFill>
                <a:schemeClr val="tx1"/>
              </a:solidFill>
              <a:latin typeface="標楷體" panose="03000509000000000000" pitchFamily="65" charset="-120"/>
              <a:ea typeface="標楷體" panose="03000509000000000000" pitchFamily="65" charset="-120"/>
            </a:endParaRPr>
          </a:p>
          <a:p>
            <a:pPr marL="457200" indent="-457200" algn="l">
              <a:buFont typeface="Arial" panose="020B0604020202020204" pitchFamily="34" charset="0"/>
              <a:buChar char="•"/>
            </a:pPr>
            <a:r>
              <a:rPr lang="zh-TW" altLang="zh-TW" dirty="0">
                <a:solidFill>
                  <a:schemeClr val="tx1"/>
                </a:solidFill>
                <a:latin typeface="標楷體" panose="03000509000000000000" pitchFamily="65" charset="-120"/>
                <a:ea typeface="標楷體" panose="03000509000000000000" pitchFamily="65" charset="-120"/>
              </a:rPr>
              <a:t>一件個別型計畫以申請一名專任研究助理為原則；</a:t>
            </a:r>
            <a:endParaRPr lang="en-US" altLang="zh-TW" dirty="0">
              <a:solidFill>
                <a:schemeClr val="tx1"/>
              </a:solidFill>
              <a:latin typeface="標楷體" panose="03000509000000000000" pitchFamily="65" charset="-120"/>
              <a:ea typeface="標楷體" panose="03000509000000000000" pitchFamily="65" charset="-120"/>
            </a:endParaRPr>
          </a:p>
          <a:p>
            <a:pPr algn="l"/>
            <a:r>
              <a:rPr lang="zh-TW" altLang="en-US" dirty="0">
                <a:solidFill>
                  <a:schemeClr val="tx1"/>
                </a:solidFill>
                <a:latin typeface="標楷體" panose="03000509000000000000" pitchFamily="65" charset="-120"/>
                <a:ea typeface="標楷體" panose="03000509000000000000" pitchFamily="65" charset="-120"/>
              </a:rPr>
              <a:t>   </a:t>
            </a:r>
            <a:r>
              <a:rPr lang="en-US" altLang="zh-TW" sz="2900" dirty="0">
                <a:solidFill>
                  <a:schemeClr val="tx1"/>
                </a:solidFill>
                <a:latin typeface="標楷體" panose="03000509000000000000" pitchFamily="65" charset="-120"/>
                <a:ea typeface="標楷體" panose="03000509000000000000" pitchFamily="65" charset="-120"/>
              </a:rPr>
              <a:t>1.</a:t>
            </a:r>
            <a:r>
              <a:rPr lang="zh-TW" altLang="zh-TW" sz="2900" dirty="0">
                <a:solidFill>
                  <a:schemeClr val="tx1"/>
                </a:solidFill>
                <a:latin typeface="標楷體" panose="03000509000000000000" pitchFamily="65" charset="-120"/>
                <a:ea typeface="標楷體" panose="03000509000000000000" pitchFamily="65" charset="-120"/>
              </a:rPr>
              <a:t>已申請專任助理者，不得再申請兼任助理或臨時工</a:t>
            </a:r>
            <a:endParaRPr lang="en-US" altLang="zh-TW" sz="2900" dirty="0">
              <a:solidFill>
                <a:schemeClr val="tx1"/>
              </a:solidFill>
              <a:latin typeface="標楷體" panose="03000509000000000000" pitchFamily="65" charset="-120"/>
              <a:ea typeface="標楷體" panose="03000509000000000000" pitchFamily="65" charset="-120"/>
            </a:endParaRPr>
          </a:p>
          <a:p>
            <a:pPr algn="l"/>
            <a:r>
              <a:rPr lang="zh-TW" altLang="en-US" sz="2000" dirty="0">
                <a:solidFill>
                  <a:schemeClr val="tx1"/>
                </a:solidFill>
                <a:latin typeface="標楷體" panose="03000509000000000000" pitchFamily="65" charset="-120"/>
                <a:ea typeface="標楷體" panose="03000509000000000000" pitchFamily="65" charset="-120"/>
              </a:rPr>
              <a:t>     </a:t>
            </a:r>
            <a:r>
              <a:rPr lang="en-US" altLang="zh-TW" sz="2900" dirty="0">
                <a:solidFill>
                  <a:schemeClr val="tx1"/>
                </a:solidFill>
                <a:latin typeface="標楷體" panose="03000509000000000000" pitchFamily="65" charset="-120"/>
                <a:ea typeface="標楷體" panose="03000509000000000000" pitchFamily="65" charset="-120"/>
              </a:rPr>
              <a:t>2.</a:t>
            </a:r>
            <a:r>
              <a:rPr lang="zh-TW" altLang="zh-TW" sz="2900" dirty="0">
                <a:solidFill>
                  <a:schemeClr val="tx1"/>
                </a:solidFill>
                <a:latin typeface="標楷體" panose="03000509000000000000" pitchFamily="65" charset="-120"/>
                <a:ea typeface="標楷體" panose="03000509000000000000" pitchFamily="65" charset="-120"/>
              </a:rPr>
              <a:t>未申請專任助理者，至多申請三名兼任助理</a:t>
            </a:r>
            <a:r>
              <a:rPr lang="en-US" altLang="zh-TW" sz="2900" dirty="0">
                <a:solidFill>
                  <a:schemeClr val="tx1"/>
                </a:solidFill>
                <a:latin typeface="標楷體" panose="03000509000000000000" pitchFamily="65" charset="-120"/>
                <a:ea typeface="標楷體" panose="03000509000000000000" pitchFamily="65" charset="-120"/>
              </a:rPr>
              <a:t>(</a:t>
            </a:r>
            <a:r>
              <a:rPr lang="zh-TW" altLang="zh-TW" sz="2900" dirty="0">
                <a:solidFill>
                  <a:schemeClr val="tx1"/>
                </a:solidFill>
                <a:latin typeface="標楷體" panose="03000509000000000000" pitchFamily="65" charset="-120"/>
                <a:ea typeface="標楷體" panose="03000509000000000000" pitchFamily="65" charset="-120"/>
              </a:rPr>
              <a:t>含臨時工</a:t>
            </a:r>
            <a:r>
              <a:rPr lang="en-US" altLang="zh-TW" sz="2900" dirty="0">
                <a:solidFill>
                  <a:schemeClr val="tx1"/>
                </a:solidFill>
                <a:latin typeface="標楷體" panose="03000509000000000000" pitchFamily="65" charset="-120"/>
                <a:ea typeface="標楷體" panose="03000509000000000000" pitchFamily="65" charset="-120"/>
              </a:rPr>
              <a:t>)</a:t>
            </a:r>
          </a:p>
          <a:p>
            <a:pPr algn="l"/>
            <a:r>
              <a:rPr lang="zh-TW" altLang="en-US" sz="2000" dirty="0">
                <a:solidFill>
                  <a:schemeClr val="tx1"/>
                </a:solidFill>
                <a:latin typeface="標楷體" panose="03000509000000000000" pitchFamily="65" charset="-120"/>
                <a:ea typeface="標楷體" panose="03000509000000000000" pitchFamily="65" charset="-120"/>
              </a:rPr>
              <a:t>     </a:t>
            </a:r>
            <a:r>
              <a:rPr lang="en-US" altLang="zh-TW" sz="2900" dirty="0">
                <a:solidFill>
                  <a:schemeClr val="tx1"/>
                </a:solidFill>
                <a:latin typeface="標楷體" panose="03000509000000000000" pitchFamily="65" charset="-120"/>
                <a:ea typeface="標楷體" panose="03000509000000000000" pitchFamily="65" charset="-120"/>
              </a:rPr>
              <a:t>3.</a:t>
            </a:r>
            <a:r>
              <a:rPr lang="zh-TW" altLang="zh-TW" sz="2900" dirty="0">
                <a:solidFill>
                  <a:schemeClr val="tx1"/>
                </a:solidFill>
                <a:latin typeface="標楷體" panose="03000509000000000000" pitchFamily="65" charset="-120"/>
                <a:ea typeface="標楷體" panose="03000509000000000000" pitchFamily="65" charset="-120"/>
              </a:rPr>
              <a:t>人事費總額以不超過一名專任助理之人事費為限</a:t>
            </a:r>
            <a:endParaRPr lang="en-US" altLang="zh-TW" sz="2900" dirty="0">
              <a:solidFill>
                <a:schemeClr val="tx1"/>
              </a:solidFill>
              <a:latin typeface="標楷體" panose="03000509000000000000" pitchFamily="65" charset="-120"/>
              <a:ea typeface="標楷體" panose="03000509000000000000" pitchFamily="65" charset="-120"/>
            </a:endParaRPr>
          </a:p>
          <a:p>
            <a:pPr marL="457200" indent="-457200" algn="l">
              <a:buFont typeface="Arial" panose="020B0604020202020204" pitchFamily="34" charset="0"/>
              <a:buChar char="•"/>
            </a:pPr>
            <a:r>
              <a:rPr lang="zh-TW" altLang="zh-TW" dirty="0">
                <a:solidFill>
                  <a:schemeClr val="tx1"/>
                </a:solidFill>
                <a:latin typeface="標楷體" panose="03000509000000000000" pitchFamily="65" charset="-120"/>
                <a:ea typeface="標楷體" panose="03000509000000000000" pitchFamily="65" charset="-120"/>
              </a:rPr>
              <a:t>整合型計畫總助理人數以總專任助理數除以子計畫件數不大於</a:t>
            </a:r>
            <a:r>
              <a:rPr lang="en-US" altLang="zh-TW" dirty="0">
                <a:solidFill>
                  <a:schemeClr val="tx1"/>
                </a:solidFill>
                <a:latin typeface="標楷體" panose="03000509000000000000" pitchFamily="65" charset="-120"/>
                <a:ea typeface="標楷體" panose="03000509000000000000" pitchFamily="65" charset="-120"/>
              </a:rPr>
              <a:t> 1 </a:t>
            </a:r>
            <a:r>
              <a:rPr lang="zh-TW" altLang="zh-TW" dirty="0">
                <a:solidFill>
                  <a:schemeClr val="tx1"/>
                </a:solidFill>
                <a:latin typeface="標楷體" panose="03000509000000000000" pitchFamily="65" charset="-120"/>
                <a:ea typeface="標楷體" panose="03000509000000000000" pitchFamily="65" charset="-120"/>
              </a:rPr>
              <a:t>為原則</a:t>
            </a:r>
            <a:endParaRPr lang="en-US" altLang="zh-TW" dirty="0">
              <a:solidFill>
                <a:schemeClr val="tx1"/>
              </a:solidFill>
              <a:latin typeface="標楷體" panose="03000509000000000000" pitchFamily="65" charset="-120"/>
              <a:ea typeface="標楷體" panose="03000509000000000000" pitchFamily="65" charset="-120"/>
            </a:endParaRPr>
          </a:p>
          <a:p>
            <a:pPr marL="457200" indent="-457200" algn="l">
              <a:buFont typeface="Arial" panose="020B0604020202020204" pitchFamily="34" charset="0"/>
              <a:buChar char="•"/>
            </a:pPr>
            <a:r>
              <a:rPr lang="zh-TW" altLang="zh-TW" dirty="0">
                <a:solidFill>
                  <a:schemeClr val="tx1"/>
                </a:solidFill>
                <a:latin typeface="標楷體" panose="03000509000000000000" pitchFamily="65" charset="-120"/>
                <a:ea typeface="標楷體" panose="03000509000000000000" pitchFamily="65" charset="-120"/>
              </a:rPr>
              <a:t>四件本院小額研究計畫之兼任研究助理或臨時工費用總額得合聘一名專任研究助理</a:t>
            </a:r>
            <a:r>
              <a:rPr lang="en-US" altLang="zh-TW" dirty="0">
                <a:solidFill>
                  <a:schemeClr val="tx1"/>
                </a:solidFill>
                <a:latin typeface="標楷體" panose="03000509000000000000" pitchFamily="65" charset="-120"/>
                <a:ea typeface="標楷體" panose="03000509000000000000" pitchFamily="65" charset="-120"/>
              </a:rPr>
              <a:t>(</a:t>
            </a:r>
            <a:r>
              <a:rPr lang="zh-TW" altLang="zh-TW" dirty="0">
                <a:solidFill>
                  <a:schemeClr val="tx1"/>
                </a:solidFill>
                <a:latin typeface="標楷體" panose="03000509000000000000" pitchFamily="65" charset="-120"/>
                <a:ea typeface="標楷體" panose="03000509000000000000" pitchFamily="65" charset="-120"/>
              </a:rPr>
              <a:t>不得再申請兼任助理或臨時 工</a:t>
            </a:r>
            <a:r>
              <a:rPr lang="en-US" altLang="zh-TW" dirty="0">
                <a:solidFill>
                  <a:schemeClr val="tx1"/>
                </a:solidFill>
                <a:latin typeface="標楷體" panose="03000509000000000000" pitchFamily="65" charset="-120"/>
                <a:ea typeface="標楷體" panose="03000509000000000000" pitchFamily="65" charset="-120"/>
              </a:rPr>
              <a:t>)</a:t>
            </a:r>
            <a:r>
              <a:rPr lang="zh-TW" altLang="zh-TW" dirty="0">
                <a:solidFill>
                  <a:schemeClr val="tx1"/>
                </a:solidFill>
                <a:latin typeface="標楷體" panose="03000509000000000000" pitchFamily="65" charset="-120"/>
                <a:ea typeface="標楷體" panose="03000509000000000000" pitchFamily="65" charset="-120"/>
              </a:rPr>
              <a:t>。</a:t>
            </a:r>
            <a:endParaRPr lang="en-US" altLang="zh-TW" dirty="0">
              <a:solidFill>
                <a:schemeClr val="tx1"/>
              </a:solidFill>
              <a:latin typeface="標楷體" panose="03000509000000000000" pitchFamily="65" charset="-120"/>
              <a:ea typeface="標楷體" panose="03000509000000000000" pitchFamily="65" charset="-120"/>
            </a:endParaRPr>
          </a:p>
          <a:p>
            <a:pPr marL="457200" indent="-457200" algn="l">
              <a:buFont typeface="Arial" panose="020B0604020202020204" pitchFamily="34" charset="0"/>
              <a:buChar char="•"/>
            </a:pPr>
            <a:r>
              <a:rPr lang="zh-TW" altLang="zh-TW" dirty="0">
                <a:solidFill>
                  <a:schemeClr val="tx1"/>
                </a:solidFill>
                <a:latin typeface="標楷體" panose="03000509000000000000" pitchFamily="65" charset="-120"/>
                <a:ea typeface="標楷體" panose="03000509000000000000" pitchFamily="65" charset="-120"/>
              </a:rPr>
              <a:t>同一位主持人所有執行中研究計畫總聘任專任研究助理人數至多四名。惟，維持計畫依服務量核給及</a:t>
            </a:r>
            <a:r>
              <a:rPr lang="en-US" altLang="zh-TW" dirty="0">
                <a:solidFill>
                  <a:schemeClr val="tx1"/>
                </a:solidFill>
                <a:latin typeface="標楷體" panose="03000509000000000000" pitchFamily="65" charset="-120"/>
                <a:ea typeface="標楷體" panose="03000509000000000000" pitchFamily="65" charset="-120"/>
              </a:rPr>
              <a:t> Top-Down </a:t>
            </a:r>
            <a:r>
              <a:rPr lang="zh-TW" altLang="zh-TW" dirty="0">
                <a:solidFill>
                  <a:schemeClr val="tx1"/>
                </a:solidFill>
                <a:latin typeface="標楷體" panose="03000509000000000000" pitchFamily="65" charset="-120"/>
                <a:ea typeface="標楷體" panose="03000509000000000000" pitchFamily="65" charset="-120"/>
              </a:rPr>
              <a:t>計畫依計畫內容核給。</a:t>
            </a:r>
            <a:endParaRPr lang="zh-TW" altLang="en-US" dirty="0">
              <a:solidFill>
                <a:schemeClr val="tx1"/>
              </a:solidFill>
              <a:latin typeface="標楷體" panose="03000509000000000000" pitchFamily="65" charset="-120"/>
              <a:ea typeface="標楷體" panose="03000509000000000000" pitchFamily="65" charset="-120"/>
            </a:endParaRPr>
          </a:p>
        </p:txBody>
      </p:sp>
    </p:spTree>
    <p:extLst>
      <p:ext uri="{BB962C8B-B14F-4D97-AF65-F5344CB8AC3E}">
        <p14:creationId xmlns:p14="http://schemas.microsoft.com/office/powerpoint/2010/main" val="98577799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a:xfrm>
            <a:off x="683568" y="404664"/>
            <a:ext cx="7772400" cy="1080120"/>
          </a:xfrm>
        </p:spPr>
        <p:txBody>
          <a:bodyPr>
            <a:normAutofit/>
          </a:bodyPr>
          <a:lstStyle/>
          <a:p>
            <a:r>
              <a:rPr lang="zh-TW" altLang="en-US" dirty="0">
                <a:latin typeface="標楷體" panose="03000509000000000000" pitchFamily="65" charset="-120"/>
                <a:ea typeface="標楷體" panose="03000509000000000000" pitchFamily="65" charset="-120"/>
              </a:rPr>
              <a:t>注意事項</a:t>
            </a:r>
            <a:r>
              <a:rPr lang="en-US" altLang="zh-TW" dirty="0">
                <a:latin typeface="標楷體" panose="03000509000000000000" pitchFamily="65" charset="-120"/>
                <a:ea typeface="標楷體" panose="03000509000000000000" pitchFamily="65" charset="-120"/>
              </a:rPr>
              <a:t>-5</a:t>
            </a:r>
            <a:endParaRPr lang="zh-TW" altLang="en-US" dirty="0">
              <a:latin typeface="標楷體" panose="03000509000000000000" pitchFamily="65" charset="-120"/>
              <a:ea typeface="標楷體" panose="03000509000000000000" pitchFamily="65" charset="-120"/>
            </a:endParaRPr>
          </a:p>
        </p:txBody>
      </p:sp>
      <p:sp>
        <p:nvSpPr>
          <p:cNvPr id="3" name="副標題 2"/>
          <p:cNvSpPr>
            <a:spLocks noGrp="1"/>
          </p:cNvSpPr>
          <p:nvPr>
            <p:ph type="subTitle" idx="1"/>
          </p:nvPr>
        </p:nvSpPr>
        <p:spPr>
          <a:xfrm>
            <a:off x="1043608" y="1628800"/>
            <a:ext cx="7488832" cy="4680520"/>
          </a:xfrm>
        </p:spPr>
        <p:txBody>
          <a:bodyPr>
            <a:normAutofit/>
          </a:bodyPr>
          <a:lstStyle/>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研究設備若有特殊原因需更改機種、變更機型時，應事先提出變更申請，送交院區醫研部彙送研審會審核，並依核決權限規定呈核准後始得變更。</a:t>
            </a:r>
            <a:endParaRPr lang="en-US" altLang="zh-TW" sz="24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事後之變更概不受理，由計畫主持人自行負責。</a:t>
            </a:r>
            <a:endParaRPr lang="en-US" altLang="zh-TW" sz="24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設備之請購，如因匯率波動等不可控因素，致有費用逾限，應即時提出變更申請並檢附請購單等相關資料，送交院區醫研部彙送研審會審核，並依核決權限規定呈准後，始得辦理費用調整。</a:t>
            </a:r>
          </a:p>
        </p:txBody>
      </p:sp>
    </p:spTree>
    <p:extLst>
      <p:ext uri="{BB962C8B-B14F-4D97-AF65-F5344CB8AC3E}">
        <p14:creationId xmlns:p14="http://schemas.microsoft.com/office/powerpoint/2010/main" val="108440086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a:xfrm>
            <a:off x="683568" y="404664"/>
            <a:ext cx="7772400" cy="1080120"/>
          </a:xfrm>
        </p:spPr>
        <p:txBody>
          <a:bodyPr>
            <a:normAutofit/>
          </a:bodyPr>
          <a:lstStyle/>
          <a:p>
            <a:r>
              <a:rPr lang="zh-TW" altLang="en-US" dirty="0">
                <a:latin typeface="標楷體" panose="03000509000000000000" pitchFamily="65" charset="-120"/>
                <a:ea typeface="標楷體" panose="03000509000000000000" pitchFamily="65" charset="-120"/>
              </a:rPr>
              <a:t>注意事項</a:t>
            </a:r>
            <a:r>
              <a:rPr lang="en-US" altLang="zh-TW" dirty="0">
                <a:latin typeface="標楷體" panose="03000509000000000000" pitchFamily="65" charset="-120"/>
                <a:ea typeface="標楷體" panose="03000509000000000000" pitchFamily="65" charset="-120"/>
              </a:rPr>
              <a:t>-6</a:t>
            </a:r>
            <a:endParaRPr lang="zh-TW" altLang="en-US" dirty="0">
              <a:latin typeface="標楷體" panose="03000509000000000000" pitchFamily="65" charset="-120"/>
              <a:ea typeface="標楷體" panose="03000509000000000000" pitchFamily="65" charset="-120"/>
            </a:endParaRPr>
          </a:p>
        </p:txBody>
      </p:sp>
      <p:sp>
        <p:nvSpPr>
          <p:cNvPr id="3" name="副標題 2"/>
          <p:cNvSpPr>
            <a:spLocks noGrp="1"/>
          </p:cNvSpPr>
          <p:nvPr>
            <p:ph type="subTitle" idx="1"/>
          </p:nvPr>
        </p:nvSpPr>
        <p:spPr>
          <a:xfrm>
            <a:off x="1043608" y="1628800"/>
            <a:ext cx="7488832" cy="4680520"/>
          </a:xfrm>
        </p:spPr>
        <p:txBody>
          <a:bodyPr>
            <a:normAutofit/>
          </a:bodyPr>
          <a:lstStyle/>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研究計畫核准後，計畫主持人依核定之設備及材料項目內容，並應衡量採購作業所需期間，儘早提出請購及完成領料作業。</a:t>
            </a:r>
            <a:endParaRPr lang="en-US" altLang="zh-TW" sz="24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考量研究購置設備請購期間較長，為免購入日已逾計畫結束日，應於計畫結束日之半年前即提出設備請購</a:t>
            </a:r>
            <a:endParaRPr lang="en-US" altLang="zh-TW" sz="24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應於計畫結束日之兩個月前提出耗材請購。</a:t>
            </a:r>
            <a:r>
              <a:rPr lang="en-US" altLang="zh-TW" sz="2400" dirty="0">
                <a:solidFill>
                  <a:schemeClr val="tx1"/>
                </a:solidFill>
                <a:latin typeface="標楷體" panose="03000509000000000000" pitchFamily="65" charset="-120"/>
                <a:ea typeface="標楷體" panose="03000509000000000000" pitchFamily="65" charset="-120"/>
              </a:rPr>
              <a:t> </a:t>
            </a:r>
            <a:endParaRPr lang="zh-TW" altLang="zh-TW" sz="2400" dirty="0">
              <a:solidFill>
                <a:schemeClr val="tx1"/>
              </a:solidFill>
              <a:latin typeface="標楷體" panose="03000509000000000000" pitchFamily="65" charset="-120"/>
              <a:ea typeface="標楷體" panose="03000509000000000000" pitchFamily="65" charset="-120"/>
            </a:endParaRPr>
          </a:p>
        </p:txBody>
      </p:sp>
    </p:spTree>
    <p:extLst>
      <p:ext uri="{BB962C8B-B14F-4D97-AF65-F5344CB8AC3E}">
        <p14:creationId xmlns:p14="http://schemas.microsoft.com/office/powerpoint/2010/main" val="313957618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a:xfrm>
            <a:off x="683568" y="620689"/>
            <a:ext cx="7772400" cy="1080120"/>
          </a:xfrm>
        </p:spPr>
        <p:txBody>
          <a:bodyPr/>
          <a:lstStyle/>
          <a:p>
            <a:r>
              <a:rPr lang="zh-TW" altLang="zh-TW" dirty="0">
                <a:latin typeface="標楷體" panose="03000509000000000000" pitchFamily="65" charset="-120"/>
                <a:ea typeface="標楷體" panose="03000509000000000000" pitchFamily="65" charset="-120"/>
              </a:rPr>
              <a:t>研究設備</a:t>
            </a:r>
            <a:endParaRPr lang="zh-TW" altLang="en-US" dirty="0">
              <a:latin typeface="標楷體" panose="03000509000000000000" pitchFamily="65" charset="-120"/>
              <a:ea typeface="標楷體" panose="03000509000000000000" pitchFamily="65" charset="-120"/>
            </a:endParaRPr>
          </a:p>
        </p:txBody>
      </p:sp>
      <p:sp>
        <p:nvSpPr>
          <p:cNvPr id="3" name="副標題 2"/>
          <p:cNvSpPr>
            <a:spLocks noGrp="1"/>
          </p:cNvSpPr>
          <p:nvPr>
            <p:ph type="subTitle" idx="1"/>
          </p:nvPr>
        </p:nvSpPr>
        <p:spPr>
          <a:xfrm>
            <a:off x="1043608" y="1916832"/>
            <a:ext cx="7488832" cy="3721968"/>
          </a:xfrm>
        </p:spPr>
        <p:txBody>
          <a:bodyPr>
            <a:normAutofit/>
          </a:bodyPr>
          <a:lstStyle/>
          <a:p>
            <a:pPr marL="342900" indent="-342900" algn="l">
              <a:buFont typeface="Arial" panose="020B0604020202020204" pitchFamily="34" charset="0"/>
              <a:buChar char="•"/>
            </a:pPr>
            <a:r>
              <a:rPr lang="zh-TW" altLang="zh-TW" sz="2200" dirty="0">
                <a:solidFill>
                  <a:schemeClr val="tx1"/>
                </a:solidFill>
                <a:latin typeface="標楷體" panose="03000509000000000000" pitchFamily="65" charset="-120"/>
                <a:ea typeface="標楷體" panose="03000509000000000000" pitchFamily="65" charset="-120"/>
              </a:rPr>
              <a:t>以共同使用為原則，已有設備不應重覆購置</a:t>
            </a:r>
            <a:endParaRPr lang="en-US" altLang="zh-TW" sz="22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200" dirty="0">
                <a:solidFill>
                  <a:schemeClr val="tx1"/>
                </a:solidFill>
                <a:latin typeface="標楷體" panose="03000509000000000000" pitchFamily="65" charset="-120"/>
                <a:ea typeface="標楷體" panose="03000509000000000000" pitchFamily="65" charset="-120"/>
              </a:rPr>
              <a:t>申購設備檢附文件包括儀器說明（設備名稱、功能、規格說明書、估價單、服務 內容等）、購置目的及需求原因、預期服務績效（預期服務時數、件數、 收入及發表論文數）、擬置放位置及空間配置。</a:t>
            </a:r>
            <a:endParaRPr lang="en-US" altLang="zh-TW" sz="22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200" dirty="0">
                <a:solidFill>
                  <a:schemeClr val="tx1"/>
                </a:solidFill>
                <a:latin typeface="標楷體" panose="03000509000000000000" pitchFamily="65" charset="-120"/>
                <a:ea typeface="標楷體" panose="03000509000000000000" pitchFamily="65" charset="-120"/>
              </a:rPr>
              <a:t>小額補助經費不得編列 一萬元以上之設備費用。</a:t>
            </a:r>
            <a:endParaRPr lang="en-US" altLang="zh-TW" sz="22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200" dirty="0">
                <a:solidFill>
                  <a:schemeClr val="tx1"/>
                </a:solidFill>
                <a:latin typeface="標楷體" panose="03000509000000000000" pitchFamily="65" charset="-120"/>
                <a:ea typeface="標楷體" panose="03000509000000000000" pitchFamily="65" charset="-120"/>
              </a:rPr>
              <a:t>儀器設備單價於二十萬元至二百萬元者，填報「研究用儀器設備需求申請表」</a:t>
            </a:r>
            <a:endParaRPr lang="en-US" altLang="zh-TW" sz="22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200" dirty="0">
                <a:solidFill>
                  <a:schemeClr val="tx1"/>
                </a:solidFill>
                <a:latin typeface="標楷體" panose="03000509000000000000" pitchFamily="65" charset="-120"/>
                <a:ea typeface="標楷體" panose="03000509000000000000" pitchFamily="65" charset="-120"/>
              </a:rPr>
              <a:t>超過二百萬元者，填報「研究用貴重儀器設備需求申請表」。</a:t>
            </a:r>
            <a:endParaRPr lang="zh-TW" altLang="en-US" sz="2200" dirty="0">
              <a:solidFill>
                <a:schemeClr val="tx1"/>
              </a:solidFill>
              <a:latin typeface="標楷體" panose="03000509000000000000" pitchFamily="65" charset="-120"/>
              <a:ea typeface="標楷體" panose="03000509000000000000" pitchFamily="65" charset="-120"/>
            </a:endParaRPr>
          </a:p>
        </p:txBody>
      </p:sp>
    </p:spTree>
    <p:extLst>
      <p:ext uri="{BB962C8B-B14F-4D97-AF65-F5344CB8AC3E}">
        <p14:creationId xmlns:p14="http://schemas.microsoft.com/office/powerpoint/2010/main" val="7030523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a:xfrm>
            <a:off x="683568" y="620689"/>
            <a:ext cx="7772400" cy="1080120"/>
          </a:xfrm>
        </p:spPr>
        <p:txBody>
          <a:bodyPr/>
          <a:lstStyle/>
          <a:p>
            <a:r>
              <a:rPr lang="zh-TW" altLang="zh-TW" dirty="0">
                <a:latin typeface="標楷體" panose="03000509000000000000" pitchFamily="65" charset="-120"/>
                <a:ea typeface="標楷體" panose="03000509000000000000" pitchFamily="65" charset="-120"/>
              </a:rPr>
              <a:t>耗材費</a:t>
            </a:r>
            <a:endParaRPr lang="zh-TW" altLang="en-US" dirty="0">
              <a:latin typeface="標楷體" panose="03000509000000000000" pitchFamily="65" charset="-120"/>
              <a:ea typeface="標楷體" panose="03000509000000000000" pitchFamily="65" charset="-120"/>
            </a:endParaRPr>
          </a:p>
        </p:txBody>
      </p:sp>
      <p:sp>
        <p:nvSpPr>
          <p:cNvPr id="3" name="副標題 2"/>
          <p:cNvSpPr>
            <a:spLocks noGrp="1"/>
          </p:cNvSpPr>
          <p:nvPr>
            <p:ph type="subTitle" idx="1"/>
          </p:nvPr>
        </p:nvSpPr>
        <p:spPr>
          <a:xfrm>
            <a:off x="1043608" y="1916832"/>
            <a:ext cx="7488832" cy="3721968"/>
          </a:xfrm>
        </p:spPr>
        <p:txBody>
          <a:bodyPr>
            <a:normAutofit/>
          </a:bodyPr>
          <a:lstStyle/>
          <a:p>
            <a:pPr marL="342900" indent="-342900" algn="l">
              <a:buFont typeface="Arial" panose="020B0604020202020204" pitchFamily="34" charset="0"/>
              <a:buChar char="•"/>
            </a:pPr>
            <a:r>
              <a:rPr lang="zh-TW" altLang="zh-TW" sz="2200" dirty="0">
                <a:solidFill>
                  <a:schemeClr val="tx1"/>
                </a:solidFill>
                <a:latin typeface="標楷體" panose="03000509000000000000" pitchFamily="65" charset="-120"/>
                <a:ea typeface="標楷體" panose="03000509000000000000" pitchFamily="65" charset="-120"/>
              </a:rPr>
              <a:t>執行計畫所需之耗材及藥品費</a:t>
            </a:r>
            <a:endParaRPr lang="zh-TW" altLang="en-US" sz="2200" dirty="0">
              <a:solidFill>
                <a:schemeClr val="tx1"/>
              </a:solidFill>
              <a:latin typeface="標楷體" panose="03000509000000000000" pitchFamily="65" charset="-120"/>
              <a:ea typeface="標楷體" panose="03000509000000000000" pitchFamily="65" charset="-120"/>
            </a:endParaRPr>
          </a:p>
        </p:txBody>
      </p:sp>
    </p:spTree>
    <p:extLst>
      <p:ext uri="{BB962C8B-B14F-4D97-AF65-F5344CB8AC3E}">
        <p14:creationId xmlns:p14="http://schemas.microsoft.com/office/powerpoint/2010/main" val="37662900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a:xfrm>
            <a:off x="683568" y="620689"/>
            <a:ext cx="7772400" cy="1080120"/>
          </a:xfrm>
        </p:spPr>
        <p:txBody>
          <a:bodyPr>
            <a:normAutofit fontScale="90000"/>
          </a:bodyPr>
          <a:lstStyle/>
          <a:p>
            <a:r>
              <a:rPr lang="zh-TW" altLang="zh-TW" dirty="0">
                <a:latin typeface="標楷體" panose="03000509000000000000" pitchFamily="65" charset="-120"/>
                <a:ea typeface="標楷體" panose="03000509000000000000" pitchFamily="65" charset="-120"/>
              </a:rPr>
              <a:t>儀器設備及技術服務平台使用費</a:t>
            </a:r>
            <a:endParaRPr lang="zh-TW" altLang="en-US" dirty="0">
              <a:latin typeface="標楷體" panose="03000509000000000000" pitchFamily="65" charset="-120"/>
              <a:ea typeface="標楷體" panose="03000509000000000000" pitchFamily="65" charset="-120"/>
            </a:endParaRPr>
          </a:p>
        </p:txBody>
      </p:sp>
      <p:sp>
        <p:nvSpPr>
          <p:cNvPr id="3" name="副標題 2"/>
          <p:cNvSpPr>
            <a:spLocks noGrp="1"/>
          </p:cNvSpPr>
          <p:nvPr>
            <p:ph type="subTitle" idx="1"/>
          </p:nvPr>
        </p:nvSpPr>
        <p:spPr>
          <a:xfrm>
            <a:off x="1043608" y="1916832"/>
            <a:ext cx="7488832" cy="3721968"/>
          </a:xfrm>
        </p:spPr>
        <p:txBody>
          <a:bodyPr>
            <a:normAutofit lnSpcReduction="10000"/>
          </a:bodyPr>
          <a:lstStyle/>
          <a:p>
            <a:pPr marL="342900" indent="-342900" algn="l">
              <a:buFont typeface="Arial" panose="020B0604020202020204" pitchFamily="34" charset="0"/>
              <a:buChar char="•"/>
            </a:pPr>
            <a:r>
              <a:rPr lang="zh-TW" altLang="zh-TW" sz="2200" dirty="0">
                <a:solidFill>
                  <a:schemeClr val="tx1"/>
                </a:solidFill>
                <a:latin typeface="標楷體" panose="03000509000000000000" pitchFamily="65" charset="-120"/>
                <a:ea typeface="標楷體" panose="03000509000000000000" pitchFamily="65" charset="-120"/>
              </a:rPr>
              <a:t>如需使用院校已提供之儀器設備、實驗動物病原診斷服務、統計及數據處理分析服務，參考院校內研究實驗室</a:t>
            </a:r>
            <a:r>
              <a:rPr lang="en-US" altLang="zh-TW" sz="2200" dirty="0">
                <a:solidFill>
                  <a:schemeClr val="tx1"/>
                </a:solidFill>
                <a:latin typeface="標楷體" panose="03000509000000000000" pitchFamily="65" charset="-120"/>
                <a:ea typeface="標楷體" panose="03000509000000000000" pitchFamily="65" charset="-120"/>
              </a:rPr>
              <a:t>(</a:t>
            </a:r>
            <a:r>
              <a:rPr lang="zh-TW" altLang="zh-TW" sz="2200" dirty="0">
                <a:solidFill>
                  <a:schemeClr val="tx1"/>
                </a:solidFill>
                <a:latin typeface="標楷體" panose="03000509000000000000" pitchFamily="65" charset="-120"/>
                <a:ea typeface="標楷體" panose="03000509000000000000" pitchFamily="65" charset="-120"/>
              </a:rPr>
              <a:t>含核心實驗室</a:t>
            </a:r>
            <a:r>
              <a:rPr lang="en-US" altLang="zh-TW" sz="2200" dirty="0">
                <a:solidFill>
                  <a:schemeClr val="tx1"/>
                </a:solidFill>
                <a:latin typeface="標楷體" panose="03000509000000000000" pitchFamily="65" charset="-120"/>
                <a:ea typeface="標楷體" panose="03000509000000000000" pitchFamily="65" charset="-120"/>
              </a:rPr>
              <a:t>)</a:t>
            </a:r>
            <a:r>
              <a:rPr lang="zh-TW" altLang="zh-TW" sz="2200" dirty="0">
                <a:solidFill>
                  <a:schemeClr val="tx1"/>
                </a:solidFill>
                <a:latin typeface="標楷體" panose="03000509000000000000" pitchFamily="65" charset="-120"/>
                <a:ea typeface="標楷體" panose="03000509000000000000" pitchFamily="65" charset="-120"/>
              </a:rPr>
              <a:t>網站公告收費標準，俟報告驗收後自計畫項下費用撥付。</a:t>
            </a:r>
            <a:endParaRPr lang="en-US" altLang="zh-TW" sz="22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200" dirty="0">
                <a:solidFill>
                  <a:schemeClr val="tx1"/>
                </a:solidFill>
                <a:latin typeface="標楷體" panose="03000509000000000000" pitchFamily="65" charset="-120"/>
                <a:ea typeface="標楷體" panose="03000509000000000000" pitchFamily="65" charset="-120"/>
              </a:rPr>
              <a:t>凡院校已提供之各項服務，不得委外送件及報銷該筆經費為原則</a:t>
            </a:r>
            <a:endParaRPr lang="en-US" altLang="zh-TW" sz="22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200" dirty="0">
                <a:solidFill>
                  <a:schemeClr val="tx1"/>
                </a:solidFill>
                <a:latin typeface="標楷體" panose="03000509000000000000" pitchFamily="65" charset="-120"/>
                <a:ea typeface="標楷體" panose="03000509000000000000" pitchFamily="65" charset="-120"/>
              </a:rPr>
              <a:t>如需使用之儀器設備為院校無提供者或校院雖設置儀器設備可支援研究技術項目，但該儀器設備動用率已達</a:t>
            </a:r>
            <a:r>
              <a:rPr lang="en-US" altLang="zh-TW" sz="2200" dirty="0">
                <a:solidFill>
                  <a:schemeClr val="tx1"/>
                </a:solidFill>
                <a:latin typeface="標楷體" panose="03000509000000000000" pitchFamily="65" charset="-120"/>
                <a:ea typeface="標楷體" panose="03000509000000000000" pitchFamily="65" charset="-120"/>
              </a:rPr>
              <a:t>100%(</a:t>
            </a:r>
            <a:r>
              <a:rPr lang="zh-TW" altLang="zh-TW" sz="2200" dirty="0">
                <a:solidFill>
                  <a:schemeClr val="tx1"/>
                </a:solidFill>
                <a:latin typeface="標楷體" panose="03000509000000000000" pitchFamily="65" charset="-120"/>
                <a:ea typeface="標楷體" panose="03000509000000000000" pitchFamily="65" charset="-120"/>
              </a:rPr>
              <a:t>含</a:t>
            </a:r>
            <a:r>
              <a:rPr lang="en-US" altLang="zh-TW" sz="2200" dirty="0">
                <a:solidFill>
                  <a:schemeClr val="tx1"/>
                </a:solidFill>
                <a:latin typeface="標楷體" panose="03000509000000000000" pitchFamily="65" charset="-120"/>
                <a:ea typeface="標楷體" panose="03000509000000000000" pitchFamily="65" charset="-120"/>
              </a:rPr>
              <a:t>)</a:t>
            </a:r>
            <a:r>
              <a:rPr lang="zh-TW" altLang="zh-TW" sz="2200" dirty="0">
                <a:solidFill>
                  <a:schemeClr val="tx1"/>
                </a:solidFill>
                <a:latin typeface="標楷體" panose="03000509000000000000" pitchFamily="65" charset="-120"/>
                <a:ea typeface="標楷體" panose="03000509000000000000" pitchFamily="65" charset="-120"/>
              </a:rPr>
              <a:t>以上，始得申請委外服務，申請委外服務之適用原則以及核簽流程悉依「核心實驗室設置及運作管理辦法」規定辦理。</a:t>
            </a:r>
            <a:endParaRPr lang="zh-TW" altLang="en-US" sz="2200" dirty="0">
              <a:solidFill>
                <a:schemeClr val="tx1"/>
              </a:solidFill>
              <a:latin typeface="標楷體" panose="03000509000000000000" pitchFamily="65" charset="-120"/>
              <a:ea typeface="標楷體" panose="03000509000000000000" pitchFamily="65" charset="-120"/>
            </a:endParaRPr>
          </a:p>
        </p:txBody>
      </p:sp>
    </p:spTree>
    <p:extLst>
      <p:ext uri="{BB962C8B-B14F-4D97-AF65-F5344CB8AC3E}">
        <p14:creationId xmlns:p14="http://schemas.microsoft.com/office/powerpoint/2010/main" val="262130575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a:xfrm>
            <a:off x="683568" y="404664"/>
            <a:ext cx="7772400" cy="1080120"/>
          </a:xfrm>
        </p:spPr>
        <p:txBody>
          <a:bodyPr>
            <a:normAutofit/>
          </a:bodyPr>
          <a:lstStyle/>
          <a:p>
            <a:r>
              <a:rPr lang="zh-TW" altLang="zh-TW" dirty="0">
                <a:latin typeface="標楷體" panose="03000509000000000000" pitchFamily="65" charset="-120"/>
                <a:ea typeface="標楷體" panose="03000509000000000000" pitchFamily="65" charset="-120"/>
              </a:rPr>
              <a:t>其他費</a:t>
            </a:r>
            <a:endParaRPr lang="zh-TW" altLang="en-US" dirty="0">
              <a:latin typeface="標楷體" panose="03000509000000000000" pitchFamily="65" charset="-120"/>
              <a:ea typeface="標楷體" panose="03000509000000000000" pitchFamily="65" charset="-120"/>
            </a:endParaRPr>
          </a:p>
        </p:txBody>
      </p:sp>
      <p:sp>
        <p:nvSpPr>
          <p:cNvPr id="3" name="副標題 2"/>
          <p:cNvSpPr>
            <a:spLocks noGrp="1"/>
          </p:cNvSpPr>
          <p:nvPr>
            <p:ph type="subTitle" idx="1"/>
          </p:nvPr>
        </p:nvSpPr>
        <p:spPr>
          <a:xfrm>
            <a:off x="1043608" y="1628800"/>
            <a:ext cx="7488832" cy="4896544"/>
          </a:xfrm>
        </p:spPr>
        <p:txBody>
          <a:bodyPr>
            <a:normAutofit fontScale="77500" lnSpcReduction="20000"/>
          </a:bodyPr>
          <a:lstStyle/>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資料檢索費</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每件計畫以</a:t>
            </a:r>
            <a:r>
              <a:rPr lang="en-US" altLang="zh-TW" sz="2400" dirty="0">
                <a:solidFill>
                  <a:schemeClr val="tx1"/>
                </a:solidFill>
                <a:latin typeface="標楷體" panose="03000509000000000000" pitchFamily="65" charset="-120"/>
                <a:ea typeface="標楷體" panose="03000509000000000000" pitchFamily="65" charset="-120"/>
              </a:rPr>
              <a:t> 10,000 </a:t>
            </a:r>
            <a:r>
              <a:rPr lang="zh-TW" altLang="zh-TW" sz="2400" dirty="0">
                <a:solidFill>
                  <a:schemeClr val="tx1"/>
                </a:solidFill>
                <a:latin typeface="標楷體" panose="03000509000000000000" pitchFamily="65" charset="-120"/>
                <a:ea typeface="標楷體" panose="03000509000000000000" pitchFamily="65" charset="-120"/>
              </a:rPr>
              <a:t>元為上限</a:t>
            </a:r>
            <a:r>
              <a:rPr lang="en-US" altLang="zh-TW" sz="2400" dirty="0">
                <a:solidFill>
                  <a:schemeClr val="tx1"/>
                </a:solidFill>
                <a:latin typeface="標楷體" panose="03000509000000000000" pitchFamily="65" charset="-120"/>
                <a:ea typeface="標楷體" panose="03000509000000000000" pitchFamily="65" charset="-120"/>
              </a:rPr>
              <a:t>)</a:t>
            </a: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問卷調查費</a:t>
            </a:r>
            <a:r>
              <a:rPr lang="en-US" altLang="zh-TW" sz="2400" dirty="0">
                <a:solidFill>
                  <a:schemeClr val="tx1"/>
                </a:solidFill>
                <a:latin typeface="標楷體" panose="03000509000000000000" pitchFamily="65" charset="-120"/>
                <a:ea typeface="標楷體" panose="03000509000000000000" pitchFamily="65" charset="-120"/>
              </a:rPr>
              <a:t>(50-250</a:t>
            </a:r>
            <a:r>
              <a:rPr lang="zh-TW" altLang="zh-TW" sz="2400" dirty="0">
                <a:solidFill>
                  <a:schemeClr val="tx1"/>
                </a:solidFill>
                <a:latin typeface="標楷體" panose="03000509000000000000" pitchFamily="65" charset="-120"/>
                <a:ea typeface="標楷體" panose="03000509000000000000" pitchFamily="65" charset="-120"/>
              </a:rPr>
              <a:t>元</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份</a:t>
            </a:r>
            <a:r>
              <a:rPr lang="en-US" altLang="zh-TW" sz="2400" dirty="0">
                <a:solidFill>
                  <a:schemeClr val="tx1"/>
                </a:solidFill>
                <a:latin typeface="標楷體" panose="03000509000000000000" pitchFamily="65" charset="-120"/>
                <a:ea typeface="標楷體" panose="03000509000000000000" pitchFamily="65" charset="-120"/>
              </a:rPr>
              <a:t>)</a:t>
            </a: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執行危險性工作意外險之保險費</a:t>
            </a:r>
            <a:endParaRPr lang="en-US" altLang="zh-TW" sz="24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法定項目之特殊健康檢查費用及臨床檢查</a:t>
            </a:r>
            <a:endParaRPr lang="en-US" altLang="zh-TW" sz="24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檢驗費</a:t>
            </a:r>
            <a:endParaRPr lang="en-US" altLang="zh-TW" sz="24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實驗動物代養費</a:t>
            </a:r>
            <a:endParaRPr lang="en-US" altLang="zh-TW" sz="24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論文修改費</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含英文翻譯</a:t>
            </a:r>
            <a:r>
              <a:rPr lang="en-US" altLang="zh-TW" sz="2400" dirty="0">
                <a:solidFill>
                  <a:schemeClr val="tx1"/>
                </a:solidFill>
                <a:latin typeface="標楷體" panose="03000509000000000000" pitchFamily="65" charset="-120"/>
                <a:ea typeface="標楷體" panose="03000509000000000000" pitchFamily="65" charset="-120"/>
              </a:rPr>
              <a:t>/ </a:t>
            </a:r>
            <a:r>
              <a:rPr lang="zh-TW" altLang="zh-TW" sz="2400" dirty="0">
                <a:solidFill>
                  <a:schemeClr val="tx1"/>
                </a:solidFill>
                <a:latin typeface="標楷體" panose="03000509000000000000" pitchFamily="65" charset="-120"/>
                <a:ea typeface="標楷體" panose="03000509000000000000" pitchFamily="65" charset="-120"/>
              </a:rPr>
              <a:t>潤稿費，每件計畫以</a:t>
            </a:r>
            <a:r>
              <a:rPr lang="en-US" altLang="zh-TW" sz="2400" dirty="0">
                <a:solidFill>
                  <a:schemeClr val="tx1"/>
                </a:solidFill>
                <a:latin typeface="標楷體" panose="03000509000000000000" pitchFamily="65" charset="-120"/>
                <a:ea typeface="標楷體" panose="03000509000000000000" pitchFamily="65" charset="-120"/>
              </a:rPr>
              <a:t> 10,000</a:t>
            </a:r>
            <a:r>
              <a:rPr lang="zh-TW" altLang="zh-TW" sz="2400" dirty="0">
                <a:solidFill>
                  <a:schemeClr val="tx1"/>
                </a:solidFill>
                <a:latin typeface="標楷體" panose="03000509000000000000" pitchFamily="65" charset="-120"/>
                <a:ea typeface="標楷體" panose="03000509000000000000" pitchFamily="65" charset="-120"/>
              </a:rPr>
              <a:t>元為上限</a:t>
            </a:r>
            <a:r>
              <a:rPr lang="en-US" altLang="zh-TW" sz="2400" dirty="0">
                <a:solidFill>
                  <a:schemeClr val="tx1"/>
                </a:solidFill>
                <a:latin typeface="標楷體" panose="03000509000000000000" pitchFamily="65" charset="-120"/>
                <a:ea typeface="標楷體" panose="03000509000000000000" pitchFamily="65" charset="-120"/>
              </a:rPr>
              <a:t>)</a:t>
            </a: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檢測員出席費</a:t>
            </a:r>
            <a:r>
              <a:rPr lang="en-US" altLang="zh-TW" sz="2400" dirty="0">
                <a:solidFill>
                  <a:schemeClr val="tx1"/>
                </a:solidFill>
                <a:latin typeface="標楷體" panose="03000509000000000000" pitchFamily="65" charset="-120"/>
                <a:ea typeface="標楷體" panose="03000509000000000000" pitchFamily="65" charset="-120"/>
              </a:rPr>
              <a:t>(2,000</a:t>
            </a:r>
            <a:r>
              <a:rPr lang="zh-TW" altLang="zh-TW" sz="2400" dirty="0">
                <a:solidFill>
                  <a:schemeClr val="tx1"/>
                </a:solidFill>
                <a:latin typeface="標楷體" panose="03000509000000000000" pitchFamily="65" charset="-120"/>
                <a:ea typeface="標楷體" panose="03000509000000000000" pitchFamily="65" charset="-120"/>
              </a:rPr>
              <a:t>元</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次</a:t>
            </a:r>
            <a:r>
              <a:rPr lang="en-US" altLang="zh-TW" sz="2400" dirty="0">
                <a:solidFill>
                  <a:schemeClr val="tx1"/>
                </a:solidFill>
                <a:latin typeface="標楷體" panose="03000509000000000000" pitchFamily="65" charset="-120"/>
                <a:ea typeface="標楷體" panose="03000509000000000000" pitchFamily="65" charset="-120"/>
              </a:rPr>
              <a:t>)</a:t>
            </a: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受試者營養費</a:t>
            </a:r>
            <a:r>
              <a:rPr lang="en-US" altLang="zh-TW" sz="2400" dirty="0">
                <a:solidFill>
                  <a:schemeClr val="tx1"/>
                </a:solidFill>
                <a:latin typeface="標楷體" panose="03000509000000000000" pitchFamily="65" charset="-120"/>
                <a:ea typeface="標楷體" panose="03000509000000000000" pitchFamily="65" charset="-120"/>
              </a:rPr>
              <a:t>(50-100</a:t>
            </a:r>
            <a:r>
              <a:rPr lang="zh-TW" altLang="zh-TW" sz="2400" dirty="0">
                <a:solidFill>
                  <a:schemeClr val="tx1"/>
                </a:solidFill>
                <a:latin typeface="標楷體" panose="03000509000000000000" pitchFamily="65" charset="-120"/>
                <a:ea typeface="標楷體" panose="03000509000000000000" pitchFamily="65" charset="-120"/>
              </a:rPr>
              <a:t>元</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人次</a:t>
            </a:r>
            <a:r>
              <a:rPr lang="en-US" altLang="zh-TW" sz="2400" dirty="0">
                <a:solidFill>
                  <a:schemeClr val="tx1"/>
                </a:solidFill>
                <a:latin typeface="標楷體" panose="03000509000000000000" pitchFamily="65" charset="-120"/>
                <a:ea typeface="標楷體" panose="03000509000000000000" pitchFamily="65" charset="-120"/>
              </a:rPr>
              <a:t>)</a:t>
            </a: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受試者禮品費</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每份以</a:t>
            </a:r>
            <a:r>
              <a:rPr lang="en-US" altLang="zh-TW" sz="2400" dirty="0">
                <a:solidFill>
                  <a:schemeClr val="tx1"/>
                </a:solidFill>
                <a:latin typeface="標楷體" panose="03000509000000000000" pitchFamily="65" charset="-120"/>
                <a:ea typeface="標楷體" panose="03000509000000000000" pitchFamily="65" charset="-120"/>
              </a:rPr>
              <a:t>300</a:t>
            </a:r>
            <a:r>
              <a:rPr lang="zh-TW" altLang="zh-TW" sz="2400" dirty="0">
                <a:solidFill>
                  <a:schemeClr val="tx1"/>
                </a:solidFill>
                <a:latin typeface="標楷體" panose="03000509000000000000" pitchFamily="65" charset="-120"/>
                <a:ea typeface="標楷體" panose="03000509000000000000" pitchFamily="65" charset="-120"/>
              </a:rPr>
              <a:t>元為上限</a:t>
            </a:r>
            <a:r>
              <a:rPr lang="en-US" altLang="zh-TW" sz="2400" dirty="0">
                <a:solidFill>
                  <a:schemeClr val="tx1"/>
                </a:solidFill>
                <a:latin typeface="標楷體" panose="03000509000000000000" pitchFamily="65" charset="-120"/>
                <a:ea typeface="標楷體" panose="03000509000000000000" pitchFamily="65" charset="-120"/>
              </a:rPr>
              <a:t>)</a:t>
            </a: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受試者車馬費</a:t>
            </a:r>
            <a:r>
              <a:rPr lang="en-US" altLang="zh-TW" sz="2400" dirty="0">
                <a:solidFill>
                  <a:schemeClr val="tx1"/>
                </a:solidFill>
                <a:latin typeface="標楷體" panose="03000509000000000000" pitchFamily="65" charset="-120"/>
                <a:ea typeface="標楷體" panose="03000509000000000000" pitchFamily="65" charset="-120"/>
              </a:rPr>
              <a:t>(250</a:t>
            </a:r>
            <a:r>
              <a:rPr lang="zh-TW" altLang="zh-TW" sz="2400" dirty="0">
                <a:solidFill>
                  <a:schemeClr val="tx1"/>
                </a:solidFill>
                <a:latin typeface="標楷體" panose="03000509000000000000" pitchFamily="65" charset="-120"/>
                <a:ea typeface="標楷體" panose="03000509000000000000" pitchFamily="65" charset="-120"/>
              </a:rPr>
              <a:t>元為原則</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趟</a:t>
            </a:r>
            <a:r>
              <a:rPr lang="en-US" altLang="zh-TW" sz="2400" dirty="0">
                <a:solidFill>
                  <a:schemeClr val="tx1"/>
                </a:solidFill>
                <a:latin typeface="標楷體" panose="03000509000000000000" pitchFamily="65" charset="-120"/>
                <a:ea typeface="標楷體" panose="03000509000000000000" pitchFamily="65" charset="-120"/>
              </a:rPr>
              <a:t>)</a:t>
            </a: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生物統計諮詢費</a:t>
            </a:r>
            <a:r>
              <a:rPr lang="en-US" altLang="zh-TW" sz="2400" dirty="0">
                <a:solidFill>
                  <a:schemeClr val="tx1"/>
                </a:solidFill>
                <a:latin typeface="標楷體" panose="03000509000000000000" pitchFamily="65" charset="-120"/>
                <a:ea typeface="標楷體" panose="03000509000000000000" pitchFamily="65" charset="-120"/>
              </a:rPr>
              <a:t>(2,000</a:t>
            </a:r>
            <a:r>
              <a:rPr lang="zh-TW" altLang="zh-TW" sz="2400" dirty="0">
                <a:solidFill>
                  <a:schemeClr val="tx1"/>
                </a:solidFill>
                <a:latin typeface="標楷體" panose="03000509000000000000" pitchFamily="65" charset="-120"/>
                <a:ea typeface="標楷體" panose="03000509000000000000" pitchFamily="65" charset="-120"/>
              </a:rPr>
              <a:t>元</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小時，最高</a:t>
            </a:r>
            <a:r>
              <a:rPr lang="en-US" altLang="zh-TW" sz="2400" dirty="0">
                <a:solidFill>
                  <a:schemeClr val="tx1"/>
                </a:solidFill>
                <a:latin typeface="標楷體" panose="03000509000000000000" pitchFamily="65" charset="-120"/>
                <a:ea typeface="標楷體" panose="03000509000000000000" pitchFamily="65" charset="-120"/>
              </a:rPr>
              <a:t>4</a:t>
            </a:r>
            <a:r>
              <a:rPr lang="zh-TW" altLang="zh-TW" sz="2400" dirty="0">
                <a:solidFill>
                  <a:schemeClr val="tx1"/>
                </a:solidFill>
                <a:latin typeface="標楷體" panose="03000509000000000000" pitchFamily="65" charset="-120"/>
                <a:ea typeface="標楷體" panose="03000509000000000000" pitchFamily="65" charset="-120"/>
              </a:rPr>
              <a:t>小時</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件</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等</a:t>
            </a:r>
            <a:endParaRPr lang="en-US" altLang="zh-TW" sz="24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研究計畫所編列之臨床檢查</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檢驗項目，比照本院健保收費計價，如該項目無健保給付，則以自費收費計價。</a:t>
            </a:r>
            <a:endParaRPr lang="en-US" altLang="zh-TW" sz="24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若實驗所需，編列之檢查、檢驗項目本院無法執行，須委外代檢，應於預算表詳述原因，費用報銷時依「其他項目支付之技術費」核決權限辦理。</a:t>
            </a:r>
            <a:endParaRPr lang="zh-TW" altLang="en-US" sz="2200" dirty="0">
              <a:solidFill>
                <a:schemeClr val="tx1"/>
              </a:solidFill>
              <a:latin typeface="標楷體" panose="03000509000000000000" pitchFamily="65" charset="-120"/>
              <a:ea typeface="標楷體" panose="03000509000000000000" pitchFamily="65" charset="-120"/>
            </a:endParaRPr>
          </a:p>
        </p:txBody>
      </p:sp>
    </p:spTree>
    <p:extLst>
      <p:ext uri="{BB962C8B-B14F-4D97-AF65-F5344CB8AC3E}">
        <p14:creationId xmlns:p14="http://schemas.microsoft.com/office/powerpoint/2010/main" val="37795073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a:xfrm>
            <a:off x="683568" y="404664"/>
            <a:ext cx="7772400" cy="1080120"/>
          </a:xfrm>
        </p:spPr>
        <p:txBody>
          <a:bodyPr>
            <a:normAutofit/>
          </a:bodyPr>
          <a:lstStyle/>
          <a:p>
            <a:r>
              <a:rPr lang="zh-TW" altLang="en-US" dirty="0">
                <a:latin typeface="標楷體" panose="03000509000000000000" pitchFamily="65" charset="-120"/>
                <a:ea typeface="標楷體" panose="03000509000000000000" pitchFamily="65" charset="-120"/>
              </a:rPr>
              <a:t>注意事項</a:t>
            </a:r>
            <a:r>
              <a:rPr lang="en-US" altLang="zh-TW" dirty="0">
                <a:latin typeface="標楷體" panose="03000509000000000000" pitchFamily="65" charset="-120"/>
                <a:ea typeface="標楷體" panose="03000509000000000000" pitchFamily="65" charset="-120"/>
              </a:rPr>
              <a:t>-1</a:t>
            </a:r>
            <a:endParaRPr lang="zh-TW" altLang="en-US" dirty="0">
              <a:latin typeface="標楷體" panose="03000509000000000000" pitchFamily="65" charset="-120"/>
              <a:ea typeface="標楷體" panose="03000509000000000000" pitchFamily="65" charset="-120"/>
            </a:endParaRPr>
          </a:p>
        </p:txBody>
      </p:sp>
      <p:sp>
        <p:nvSpPr>
          <p:cNvPr id="3" name="副標題 2"/>
          <p:cNvSpPr>
            <a:spLocks noGrp="1"/>
          </p:cNvSpPr>
          <p:nvPr>
            <p:ph type="subTitle" idx="1"/>
          </p:nvPr>
        </p:nvSpPr>
        <p:spPr>
          <a:xfrm>
            <a:off x="1043608" y="2204864"/>
            <a:ext cx="7488832" cy="2016224"/>
          </a:xfrm>
        </p:spPr>
        <p:txBody>
          <a:bodyPr>
            <a:normAutofit/>
          </a:bodyPr>
          <a:lstStyle/>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本院已有提供之項目及補助之費用，不得列入申請費用之編列如：郵電費、影印費、差旅費、論文發表費、圖書費、文具費、資訊軟體費、電腦及電腦周邊設備費、冷凍及冷藏設備。</a:t>
            </a:r>
            <a:endParaRPr lang="zh-TW" altLang="en-US" sz="2400" dirty="0">
              <a:solidFill>
                <a:schemeClr val="tx1"/>
              </a:solidFill>
              <a:latin typeface="標楷體" panose="03000509000000000000" pitchFamily="65" charset="-120"/>
              <a:ea typeface="標楷體" panose="03000509000000000000" pitchFamily="65" charset="-120"/>
            </a:endParaRPr>
          </a:p>
        </p:txBody>
      </p:sp>
    </p:spTree>
    <p:extLst>
      <p:ext uri="{BB962C8B-B14F-4D97-AF65-F5344CB8AC3E}">
        <p14:creationId xmlns:p14="http://schemas.microsoft.com/office/powerpoint/2010/main" val="211249919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a:xfrm>
            <a:off x="683568" y="404664"/>
            <a:ext cx="7772400" cy="1080120"/>
          </a:xfrm>
        </p:spPr>
        <p:txBody>
          <a:bodyPr>
            <a:normAutofit/>
          </a:bodyPr>
          <a:lstStyle/>
          <a:p>
            <a:r>
              <a:rPr lang="zh-TW" altLang="en-US" dirty="0">
                <a:latin typeface="標楷體" panose="03000509000000000000" pitchFamily="65" charset="-120"/>
                <a:ea typeface="標楷體" panose="03000509000000000000" pitchFamily="65" charset="-120"/>
              </a:rPr>
              <a:t>注意事項</a:t>
            </a:r>
            <a:r>
              <a:rPr lang="en-US" altLang="zh-TW" dirty="0">
                <a:latin typeface="標楷體" panose="03000509000000000000" pitchFamily="65" charset="-120"/>
                <a:ea typeface="標楷體" panose="03000509000000000000" pitchFamily="65" charset="-120"/>
              </a:rPr>
              <a:t>-2</a:t>
            </a:r>
            <a:endParaRPr lang="zh-TW" altLang="en-US" dirty="0">
              <a:latin typeface="標楷體" panose="03000509000000000000" pitchFamily="65" charset="-120"/>
              <a:ea typeface="標楷體" panose="03000509000000000000" pitchFamily="65" charset="-120"/>
            </a:endParaRPr>
          </a:p>
        </p:txBody>
      </p:sp>
      <p:sp>
        <p:nvSpPr>
          <p:cNvPr id="3" name="副標題 2"/>
          <p:cNvSpPr>
            <a:spLocks noGrp="1"/>
          </p:cNvSpPr>
          <p:nvPr>
            <p:ph type="subTitle" idx="1"/>
          </p:nvPr>
        </p:nvSpPr>
        <p:spPr>
          <a:xfrm>
            <a:off x="1043608" y="1628800"/>
            <a:ext cx="7488832" cy="4680520"/>
          </a:xfrm>
        </p:spPr>
        <p:txBody>
          <a:bodyPr>
            <a:normAutofit fontScale="85000" lnSpcReduction="20000"/>
          </a:bodyPr>
          <a:lstStyle/>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長庚醫學研究計畫如需變更、延期及撤銷時，計畫主持人應填寫「長庚研究計畫變更、延期及撤銷申請表」，詳細說明變更、 延期及撤銷原因，如涉及人體研究、動物實驗、基因治療或基因重組實 驗、感染性生物材料執行期限及內容之異動，應同時檢附人體試驗倫理 委員會、實驗動物照護及使用委員會、實驗室生物安全委員會或長庚大學生物安全會修正通過證明及變更內容，送交院區醫研部彙轉研審會審核，通過後始得變更、延期或撤銷</a:t>
            </a:r>
            <a:r>
              <a:rPr lang="en-US" altLang="zh-TW" sz="2400" dirty="0">
                <a:solidFill>
                  <a:schemeClr val="tx1"/>
                </a:solidFill>
                <a:latin typeface="標楷體" panose="03000509000000000000" pitchFamily="65" charset="-120"/>
                <a:ea typeface="標楷體" panose="03000509000000000000" pitchFamily="65" charset="-120"/>
              </a:rPr>
              <a:t>(</a:t>
            </a:r>
            <a:r>
              <a:rPr lang="zh-TW" altLang="zh-TW" sz="2400" dirty="0">
                <a:solidFill>
                  <a:schemeClr val="tx1"/>
                </a:solidFill>
                <a:latin typeface="標楷體" panose="03000509000000000000" pitchFamily="65" charset="-120"/>
                <a:ea typeface="標楷體" panose="03000509000000000000" pitchFamily="65" charset="-120"/>
              </a:rPr>
              <a:t>現繳交書面文件，待計畫延期、變更及撤銷線上作業系統上線後，再另行公告線上推動時程。</a:t>
            </a:r>
            <a:r>
              <a:rPr lang="en-US" altLang="zh-TW" sz="2400" dirty="0">
                <a:solidFill>
                  <a:schemeClr val="tx1"/>
                </a:solidFill>
                <a:latin typeface="標楷體" panose="03000509000000000000" pitchFamily="65" charset="-120"/>
                <a:ea typeface="標楷體" panose="03000509000000000000" pitchFamily="65" charset="-120"/>
              </a:rPr>
              <a:t>)</a:t>
            </a: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延期、變更之申請各以一次為原則，延期最多以延長一年為限，延長 執行期間內所需之各項費用，不另補助；申請延期應於計畫截止日前 二個月內提出申請。多年期計畫僅得於最後一年度辦理展延。</a:t>
            </a:r>
            <a:endParaRPr lang="en-US" altLang="zh-TW" sz="24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400" dirty="0">
                <a:solidFill>
                  <a:schemeClr val="tx1"/>
                </a:solidFill>
                <a:latin typeface="標楷體" panose="03000509000000000000" pitchFamily="65" charset="-120"/>
                <a:ea typeface="標楷體" panose="03000509000000000000" pitchFamily="65" charset="-120"/>
              </a:rPr>
              <a:t>研究計畫主持人不得於計畫執行期間申請註銷計畫，如有特殊情況應於特殊情形發生後一星期內以簽呈提報，未依規定提報者，結案報告 經主審審核認「極差」，得由研審會建議至少停止一年研究補助，送院區院長核決。 </a:t>
            </a:r>
            <a:endParaRPr lang="zh-TW" altLang="en-US" sz="2400" dirty="0">
              <a:solidFill>
                <a:schemeClr val="tx1"/>
              </a:solidFill>
              <a:latin typeface="標楷體" panose="03000509000000000000" pitchFamily="65" charset="-120"/>
              <a:ea typeface="標楷體" panose="03000509000000000000" pitchFamily="65" charset="-120"/>
            </a:endParaRPr>
          </a:p>
        </p:txBody>
      </p:sp>
    </p:spTree>
    <p:extLst>
      <p:ext uri="{BB962C8B-B14F-4D97-AF65-F5344CB8AC3E}">
        <p14:creationId xmlns:p14="http://schemas.microsoft.com/office/powerpoint/2010/main" val="49115634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a:xfrm>
            <a:off x="683568" y="404664"/>
            <a:ext cx="7772400" cy="1080120"/>
          </a:xfrm>
        </p:spPr>
        <p:txBody>
          <a:bodyPr>
            <a:normAutofit/>
          </a:bodyPr>
          <a:lstStyle/>
          <a:p>
            <a:r>
              <a:rPr lang="zh-TW" altLang="en-US" dirty="0">
                <a:latin typeface="標楷體" panose="03000509000000000000" pitchFamily="65" charset="-120"/>
                <a:ea typeface="標楷體" panose="03000509000000000000" pitchFamily="65" charset="-120"/>
              </a:rPr>
              <a:t>注意事項</a:t>
            </a:r>
            <a:r>
              <a:rPr lang="en-US" altLang="zh-TW" dirty="0">
                <a:latin typeface="標楷體" panose="03000509000000000000" pitchFamily="65" charset="-120"/>
                <a:ea typeface="標楷體" panose="03000509000000000000" pitchFamily="65" charset="-120"/>
              </a:rPr>
              <a:t>-3</a:t>
            </a:r>
            <a:endParaRPr lang="zh-TW" altLang="en-US" dirty="0">
              <a:latin typeface="標楷體" panose="03000509000000000000" pitchFamily="65" charset="-120"/>
              <a:ea typeface="標楷體" panose="03000509000000000000" pitchFamily="65" charset="-120"/>
            </a:endParaRPr>
          </a:p>
        </p:txBody>
      </p:sp>
      <p:sp>
        <p:nvSpPr>
          <p:cNvPr id="3" name="副標題 2"/>
          <p:cNvSpPr>
            <a:spLocks noGrp="1"/>
          </p:cNvSpPr>
          <p:nvPr>
            <p:ph type="subTitle" idx="1"/>
          </p:nvPr>
        </p:nvSpPr>
        <p:spPr>
          <a:xfrm>
            <a:off x="1043608" y="1628800"/>
            <a:ext cx="7488832" cy="4680520"/>
          </a:xfrm>
        </p:spPr>
        <p:txBody>
          <a:bodyPr>
            <a:normAutofit/>
          </a:bodyPr>
          <a:lstStyle/>
          <a:p>
            <a:pPr marL="342900" indent="-342900" algn="l">
              <a:buFont typeface="Arial" panose="020B0604020202020204" pitchFamily="34" charset="0"/>
              <a:buChar char="•"/>
            </a:pPr>
            <a:r>
              <a:rPr lang="zh-TW" altLang="zh-TW" sz="2000" dirty="0">
                <a:solidFill>
                  <a:schemeClr val="tx1"/>
                </a:solidFill>
                <a:latin typeface="標楷體" panose="03000509000000000000" pitchFamily="65" charset="-120"/>
                <a:ea typeface="標楷體" panose="03000509000000000000" pitchFamily="65" charset="-120"/>
              </a:rPr>
              <a:t>項目流用：人事、耗材及其他費用項目如有不敷支用或剩餘，得互相流用</a:t>
            </a:r>
            <a:endParaRPr lang="en-US" altLang="zh-TW" sz="20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000" dirty="0">
                <a:solidFill>
                  <a:schemeClr val="tx1"/>
                </a:solidFill>
                <a:latin typeface="標楷體" panose="03000509000000000000" pitchFamily="65" charset="-120"/>
                <a:ea typeface="標楷體" panose="03000509000000000000" pitchFamily="65" charset="-120"/>
              </a:rPr>
              <a:t>儀器設備及技術服務平台使用費可流入不得流出</a:t>
            </a:r>
            <a:endParaRPr lang="en-US" altLang="zh-TW" sz="20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000" dirty="0">
                <a:solidFill>
                  <a:schemeClr val="tx1"/>
                </a:solidFill>
                <a:latin typeface="標楷體" panose="03000509000000000000" pitchFamily="65" charset="-120"/>
                <a:ea typeface="標楷體" panose="03000509000000000000" pitchFamily="65" charset="-120"/>
              </a:rPr>
              <a:t>設備費不得進行流用</a:t>
            </a:r>
            <a:endParaRPr lang="en-US" altLang="zh-TW" sz="20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000" dirty="0">
                <a:solidFill>
                  <a:schemeClr val="tx1"/>
                </a:solidFill>
                <a:latin typeface="標楷體" panose="03000509000000000000" pitchFamily="65" charset="-120"/>
                <a:ea typeface="標楷體" panose="03000509000000000000" pitchFamily="65" charset="-120"/>
              </a:rPr>
              <a:t>流入數額未超過該項目原核訂金額百分之五十、流出數額未超過該項目原核定金額百分之五十者，由研審會主席核決。</a:t>
            </a:r>
            <a:endParaRPr lang="en-US" altLang="zh-TW" sz="20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000" dirty="0">
                <a:solidFill>
                  <a:schemeClr val="tx1"/>
                </a:solidFill>
                <a:latin typeface="標楷體" panose="03000509000000000000" pitchFamily="65" charset="-120"/>
                <a:ea typeface="標楷體" panose="03000509000000000000" pitchFamily="65" charset="-120"/>
              </a:rPr>
              <a:t>流入數額超過原核訂金額百分之五十、流出數額超過原核定金額百分之五十 者，由研審會主席審查後送院區院長核決。</a:t>
            </a:r>
            <a:endParaRPr lang="en-US" altLang="zh-TW" sz="20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000" dirty="0">
                <a:solidFill>
                  <a:schemeClr val="tx1"/>
                </a:solidFill>
                <a:latin typeface="標楷體" panose="03000509000000000000" pitchFamily="65" charset="-120"/>
                <a:ea typeface="標楷體" panose="03000509000000000000" pitchFamily="65" charset="-120"/>
              </a:rPr>
              <a:t>流用以一次為原則。</a:t>
            </a:r>
            <a:endParaRPr lang="zh-TW" altLang="en-US" sz="2400" dirty="0">
              <a:solidFill>
                <a:schemeClr val="tx1"/>
              </a:solidFill>
              <a:latin typeface="標楷體" panose="03000509000000000000" pitchFamily="65" charset="-120"/>
              <a:ea typeface="標楷體" panose="03000509000000000000" pitchFamily="65" charset="-120"/>
            </a:endParaRPr>
          </a:p>
        </p:txBody>
      </p:sp>
    </p:spTree>
    <p:extLst>
      <p:ext uri="{BB962C8B-B14F-4D97-AF65-F5344CB8AC3E}">
        <p14:creationId xmlns:p14="http://schemas.microsoft.com/office/powerpoint/2010/main" val="133853760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a:xfrm>
            <a:off x="683568" y="404664"/>
            <a:ext cx="7772400" cy="1080120"/>
          </a:xfrm>
        </p:spPr>
        <p:txBody>
          <a:bodyPr>
            <a:normAutofit/>
          </a:bodyPr>
          <a:lstStyle/>
          <a:p>
            <a:r>
              <a:rPr lang="zh-TW" altLang="en-US" dirty="0">
                <a:latin typeface="標楷體" panose="03000509000000000000" pitchFamily="65" charset="-120"/>
                <a:ea typeface="標楷體" panose="03000509000000000000" pitchFamily="65" charset="-120"/>
              </a:rPr>
              <a:t>注意事項</a:t>
            </a:r>
            <a:r>
              <a:rPr lang="en-US" altLang="zh-TW" dirty="0">
                <a:latin typeface="標楷體" panose="03000509000000000000" pitchFamily="65" charset="-120"/>
                <a:ea typeface="標楷體" panose="03000509000000000000" pitchFamily="65" charset="-120"/>
              </a:rPr>
              <a:t>-4</a:t>
            </a:r>
            <a:endParaRPr lang="zh-TW" altLang="en-US" dirty="0">
              <a:latin typeface="標楷體" panose="03000509000000000000" pitchFamily="65" charset="-120"/>
              <a:ea typeface="標楷體" panose="03000509000000000000" pitchFamily="65" charset="-120"/>
            </a:endParaRPr>
          </a:p>
        </p:txBody>
      </p:sp>
      <p:sp>
        <p:nvSpPr>
          <p:cNvPr id="3" name="副標題 2"/>
          <p:cNvSpPr>
            <a:spLocks noGrp="1"/>
          </p:cNvSpPr>
          <p:nvPr>
            <p:ph type="subTitle" idx="1"/>
          </p:nvPr>
        </p:nvSpPr>
        <p:spPr>
          <a:xfrm>
            <a:off x="1043608" y="1628800"/>
            <a:ext cx="7488832" cy="4680520"/>
          </a:xfrm>
        </p:spPr>
        <p:txBody>
          <a:bodyPr>
            <a:normAutofit/>
          </a:bodyPr>
          <a:lstStyle/>
          <a:p>
            <a:pPr marL="342900" indent="-342900" algn="l">
              <a:buFont typeface="Arial" panose="020B0604020202020204" pitchFamily="34" charset="0"/>
              <a:buChar char="•"/>
            </a:pPr>
            <a:r>
              <a:rPr lang="zh-TW" altLang="zh-TW" sz="2200" dirty="0">
                <a:solidFill>
                  <a:schemeClr val="tx1"/>
                </a:solidFill>
                <a:latin typeface="標楷體" panose="03000509000000000000" pitchFamily="65" charset="-120"/>
                <a:ea typeface="標楷體" panose="03000509000000000000" pitchFamily="65" charset="-120"/>
              </a:rPr>
              <a:t>如擬變更副研究醫技員</a:t>
            </a:r>
            <a:r>
              <a:rPr lang="en-US" altLang="zh-TW" sz="2200" dirty="0">
                <a:solidFill>
                  <a:schemeClr val="tx1"/>
                </a:solidFill>
                <a:latin typeface="標楷體" panose="03000509000000000000" pitchFamily="65" charset="-120"/>
                <a:ea typeface="標楷體" panose="03000509000000000000" pitchFamily="65" charset="-120"/>
              </a:rPr>
              <a:t>(</a:t>
            </a:r>
            <a:r>
              <a:rPr lang="zh-TW" altLang="zh-TW" sz="2200" dirty="0">
                <a:solidFill>
                  <a:schemeClr val="tx1"/>
                </a:solidFill>
                <a:latin typeface="標楷體" panose="03000509000000000000" pitchFamily="65" charset="-120"/>
                <a:ea typeface="標楷體" panose="03000509000000000000" pitchFamily="65" charset="-120"/>
              </a:rPr>
              <a:t>含</a:t>
            </a:r>
            <a:r>
              <a:rPr lang="en-US" altLang="zh-TW" sz="2200" dirty="0">
                <a:solidFill>
                  <a:schemeClr val="tx1"/>
                </a:solidFill>
                <a:latin typeface="標楷體" panose="03000509000000000000" pitchFamily="65" charset="-120"/>
                <a:ea typeface="標楷體" panose="03000509000000000000" pitchFamily="65" charset="-120"/>
              </a:rPr>
              <a:t>)</a:t>
            </a:r>
            <a:r>
              <a:rPr lang="zh-TW" altLang="zh-TW" sz="2200" dirty="0">
                <a:solidFill>
                  <a:schemeClr val="tx1"/>
                </a:solidFill>
                <a:latin typeface="標楷體" panose="03000509000000000000" pitchFamily="65" charset="-120"/>
                <a:ea typeface="標楷體" panose="03000509000000000000" pitchFamily="65" charset="-120"/>
              </a:rPr>
              <a:t>以下專任研究助理職級</a:t>
            </a:r>
            <a:r>
              <a:rPr lang="en-US" altLang="zh-TW" sz="2200" dirty="0">
                <a:solidFill>
                  <a:schemeClr val="tx1"/>
                </a:solidFill>
                <a:latin typeface="標楷體" panose="03000509000000000000" pitchFamily="65" charset="-120"/>
                <a:ea typeface="標楷體" panose="03000509000000000000" pitchFamily="65" charset="-120"/>
              </a:rPr>
              <a:t>(</a:t>
            </a:r>
            <a:r>
              <a:rPr lang="zh-TW" altLang="zh-TW" sz="2200" dirty="0">
                <a:solidFill>
                  <a:schemeClr val="tx1"/>
                </a:solidFill>
                <a:latin typeface="標楷體" panose="03000509000000000000" pitchFamily="65" charset="-120"/>
                <a:ea typeface="標楷體" panose="03000509000000000000" pitchFamily="65" charset="-120"/>
              </a:rPr>
              <a:t>例如</a:t>
            </a:r>
            <a:r>
              <a:rPr lang="en-US" altLang="zh-TW" sz="2200" dirty="0">
                <a:solidFill>
                  <a:schemeClr val="tx1"/>
                </a:solidFill>
                <a:latin typeface="標楷體" panose="03000509000000000000" pitchFamily="65" charset="-120"/>
                <a:ea typeface="標楷體" panose="03000509000000000000" pitchFamily="65" charset="-120"/>
              </a:rPr>
              <a:t>:</a:t>
            </a:r>
            <a:r>
              <a:rPr lang="zh-TW" altLang="zh-TW" sz="2200" dirty="0">
                <a:solidFill>
                  <a:schemeClr val="tx1"/>
                </a:solidFill>
                <a:latin typeface="標楷體" panose="03000509000000000000" pitchFamily="65" charset="-120"/>
                <a:ea typeface="標楷體" panose="03000509000000000000" pitchFamily="65" charset="-120"/>
              </a:rPr>
              <a:t>原核定助理研究醫技員擬變更聘任副研究醫技員</a:t>
            </a:r>
            <a:r>
              <a:rPr lang="en-US" altLang="zh-TW" sz="2200" dirty="0">
                <a:solidFill>
                  <a:schemeClr val="tx1"/>
                </a:solidFill>
                <a:latin typeface="標楷體" panose="03000509000000000000" pitchFamily="65" charset="-120"/>
                <a:ea typeface="標楷體" panose="03000509000000000000" pitchFamily="65" charset="-120"/>
              </a:rPr>
              <a:t>)</a:t>
            </a:r>
            <a:r>
              <a:rPr lang="zh-TW" altLang="zh-TW" sz="2200" dirty="0">
                <a:solidFill>
                  <a:schemeClr val="tx1"/>
                </a:solidFill>
                <a:latin typeface="標楷體" panose="03000509000000000000" pitchFamily="65" charset="-120"/>
                <a:ea typeface="標楷體" panose="03000509000000000000" pitchFamily="65" charset="-120"/>
              </a:rPr>
              <a:t>，在人事費不變情形下，主持人可逕送「研究助理</a:t>
            </a:r>
            <a:r>
              <a:rPr lang="en-US" altLang="zh-TW" sz="2200" dirty="0">
                <a:solidFill>
                  <a:schemeClr val="tx1"/>
                </a:solidFill>
                <a:latin typeface="標楷體" panose="03000509000000000000" pitchFamily="65" charset="-120"/>
                <a:ea typeface="標楷體" panose="03000509000000000000" pitchFamily="65" charset="-120"/>
              </a:rPr>
              <a:t>(</a:t>
            </a:r>
            <a:r>
              <a:rPr lang="zh-TW" altLang="zh-TW" sz="2200" dirty="0">
                <a:solidFill>
                  <a:schemeClr val="tx1"/>
                </a:solidFill>
                <a:latin typeface="標楷體" panose="03000509000000000000" pitchFamily="65" charset="-120"/>
                <a:ea typeface="標楷體" panose="03000509000000000000" pitchFamily="65" charset="-120"/>
              </a:rPr>
              <a:t>異動</a:t>
            </a:r>
            <a:r>
              <a:rPr lang="en-US" altLang="zh-TW" sz="2200" dirty="0">
                <a:solidFill>
                  <a:schemeClr val="tx1"/>
                </a:solidFill>
                <a:latin typeface="標楷體" panose="03000509000000000000" pitchFamily="65" charset="-120"/>
                <a:ea typeface="標楷體" panose="03000509000000000000" pitchFamily="65" charset="-120"/>
              </a:rPr>
              <a:t>)</a:t>
            </a:r>
            <a:r>
              <a:rPr lang="zh-TW" altLang="zh-TW" sz="2200" dirty="0">
                <a:solidFill>
                  <a:schemeClr val="tx1"/>
                </a:solidFill>
                <a:latin typeface="標楷體" panose="03000509000000000000" pitchFamily="65" charset="-120"/>
                <a:ea typeface="標楷體" panose="03000509000000000000" pitchFamily="65" charset="-120"/>
              </a:rPr>
              <a:t>申請表」至人</a:t>
            </a:r>
            <a:r>
              <a:rPr lang="zh-TW" altLang="en-US" sz="2200" dirty="0">
                <a:solidFill>
                  <a:schemeClr val="tx1"/>
                </a:solidFill>
                <a:latin typeface="標楷體" panose="03000509000000000000" pitchFamily="65" charset="-120"/>
                <a:ea typeface="標楷體" panose="03000509000000000000" pitchFamily="65" charset="-120"/>
              </a:rPr>
              <a:t>事室</a:t>
            </a:r>
            <a:r>
              <a:rPr lang="zh-TW" altLang="zh-TW" sz="2200" dirty="0">
                <a:solidFill>
                  <a:schemeClr val="tx1"/>
                </a:solidFill>
                <a:latin typeface="標楷體" panose="03000509000000000000" pitchFamily="65" charset="-120"/>
                <a:ea typeface="標楷體" panose="03000509000000000000" pitchFamily="65" charset="-120"/>
              </a:rPr>
              <a:t>提出聘任申請，無須經研審會審查。</a:t>
            </a:r>
            <a:endParaRPr lang="en-US" altLang="zh-TW" sz="2200" dirty="0">
              <a:solidFill>
                <a:schemeClr val="tx1"/>
              </a:solidFill>
              <a:latin typeface="標楷體" panose="03000509000000000000" pitchFamily="65" charset="-120"/>
              <a:ea typeface="標楷體" panose="03000509000000000000" pitchFamily="65" charset="-120"/>
            </a:endParaRPr>
          </a:p>
          <a:p>
            <a:pPr marL="342900" indent="-342900" algn="l">
              <a:buFont typeface="Arial" panose="020B0604020202020204" pitchFamily="34" charset="0"/>
              <a:buChar char="•"/>
            </a:pPr>
            <a:r>
              <a:rPr lang="zh-TW" altLang="zh-TW" sz="2200" dirty="0">
                <a:solidFill>
                  <a:schemeClr val="tx1"/>
                </a:solidFill>
                <a:latin typeface="標楷體" panose="03000509000000000000" pitchFamily="65" charset="-120"/>
                <a:ea typeface="標楷體" panose="03000509000000000000" pitchFamily="65" charset="-120"/>
              </a:rPr>
              <a:t>計畫主持人不得聘任在職或在學人員擔任專任助理人員。亦不可聘任計畫主持人及共同主持人之配偶及三 等親以內血親、姻親為專任助理、兼任助理及臨時工。</a:t>
            </a:r>
            <a:endParaRPr lang="zh-TW" altLang="en-US" sz="2200" dirty="0">
              <a:solidFill>
                <a:schemeClr val="tx1"/>
              </a:solidFill>
              <a:latin typeface="標楷體" panose="03000509000000000000" pitchFamily="65" charset="-120"/>
              <a:ea typeface="標楷體" panose="03000509000000000000" pitchFamily="65" charset="-120"/>
            </a:endParaRPr>
          </a:p>
        </p:txBody>
      </p:sp>
    </p:spTree>
    <p:extLst>
      <p:ext uri="{BB962C8B-B14F-4D97-AF65-F5344CB8AC3E}">
        <p14:creationId xmlns:p14="http://schemas.microsoft.com/office/powerpoint/2010/main" val="977742824"/>
      </p:ext>
    </p:extLst>
  </p:cSld>
  <p:clrMapOvr>
    <a:masterClrMapping/>
  </p:clrMapOvr>
</p:sld>
</file>

<file path=ppt/theme/theme1.xml><?xml version="1.0" encoding="utf-8"?>
<a:theme xmlns:a="http://schemas.openxmlformats.org/drawingml/2006/main" name="Office 佈景主題">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37</TotalTime>
  <Words>1427</Words>
  <Application>Microsoft Office PowerPoint</Application>
  <PresentationFormat>如螢幕大小 (4:3)</PresentationFormat>
  <Paragraphs>60</Paragraphs>
  <Slides>11</Slides>
  <Notes>0</Notes>
  <HiddenSlides>0</HiddenSlides>
  <MMClips>0</MMClips>
  <ScaleCrop>false</ScaleCrop>
  <HeadingPairs>
    <vt:vector size="6" baseType="variant">
      <vt:variant>
        <vt:lpstr>使用字型</vt:lpstr>
      </vt:variant>
      <vt:variant>
        <vt:i4>4</vt:i4>
      </vt:variant>
      <vt:variant>
        <vt:lpstr>佈景主題</vt:lpstr>
      </vt:variant>
      <vt:variant>
        <vt:i4>1</vt:i4>
      </vt:variant>
      <vt:variant>
        <vt:lpstr>投影片標題</vt:lpstr>
      </vt:variant>
      <vt:variant>
        <vt:i4>11</vt:i4>
      </vt:variant>
    </vt:vector>
  </HeadingPairs>
  <TitlesOfParts>
    <vt:vector size="16" baseType="lpstr">
      <vt:lpstr>新細明體</vt:lpstr>
      <vt:lpstr>標楷體</vt:lpstr>
      <vt:lpstr>Arial</vt:lpstr>
      <vt:lpstr>Calibri</vt:lpstr>
      <vt:lpstr>Office 佈景主題</vt:lpstr>
      <vt:lpstr>研究人力</vt:lpstr>
      <vt:lpstr>研究設備</vt:lpstr>
      <vt:lpstr>耗材費</vt:lpstr>
      <vt:lpstr>儀器設備及技術服務平台使用費</vt:lpstr>
      <vt:lpstr>其他費</vt:lpstr>
      <vt:lpstr>注意事項-1</vt:lpstr>
      <vt:lpstr>注意事項-2</vt:lpstr>
      <vt:lpstr>注意事項-3</vt:lpstr>
      <vt:lpstr>注意事項-4</vt:lpstr>
      <vt:lpstr>注意事項-5</vt:lpstr>
      <vt:lpstr>注意事項-6</vt:lpstr>
    </vt:vector>
  </TitlesOfParts>
  <Company>cgit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研究人力</dc:title>
  <dc:creator>cgit</dc:creator>
  <cp:lastModifiedBy>UF230Z/林婉蓁</cp:lastModifiedBy>
  <cp:revision>7</cp:revision>
  <dcterms:created xsi:type="dcterms:W3CDTF">2019-05-23T05:11:18Z</dcterms:created>
  <dcterms:modified xsi:type="dcterms:W3CDTF">2025-07-07T07:11:20Z</dcterms:modified>
</cp:coreProperties>
</file>

<file path=docProps/thumbnail.jpeg>
</file>