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D7DF7-5DF9-4220-9D2B-D8B5AB321AF3}" type="datetimeFigureOut">
              <a:rPr lang="zh-TW" altLang="en-US" smtClean="0"/>
              <a:t>2019/5/23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4F565-0ABB-4FA2-A09F-D888754C594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63895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D7DF7-5DF9-4220-9D2B-D8B5AB321AF3}" type="datetimeFigureOut">
              <a:rPr lang="zh-TW" altLang="en-US" smtClean="0"/>
              <a:t>2019/5/23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4F565-0ABB-4FA2-A09F-D888754C594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522118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D7DF7-5DF9-4220-9D2B-D8B5AB321AF3}" type="datetimeFigureOut">
              <a:rPr lang="zh-TW" altLang="en-US" smtClean="0"/>
              <a:t>2019/5/23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4F565-0ABB-4FA2-A09F-D888754C594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93387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D7DF7-5DF9-4220-9D2B-D8B5AB321AF3}" type="datetimeFigureOut">
              <a:rPr lang="zh-TW" altLang="en-US" smtClean="0"/>
              <a:t>2019/5/23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4F565-0ABB-4FA2-A09F-D888754C594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14040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D7DF7-5DF9-4220-9D2B-D8B5AB321AF3}" type="datetimeFigureOut">
              <a:rPr lang="zh-TW" altLang="en-US" smtClean="0"/>
              <a:t>2019/5/23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4F565-0ABB-4FA2-A09F-D888754C594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40168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D7DF7-5DF9-4220-9D2B-D8B5AB321AF3}" type="datetimeFigureOut">
              <a:rPr lang="zh-TW" altLang="en-US" smtClean="0"/>
              <a:t>2019/5/23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4F565-0ABB-4FA2-A09F-D888754C594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789291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D7DF7-5DF9-4220-9D2B-D8B5AB321AF3}" type="datetimeFigureOut">
              <a:rPr lang="zh-TW" altLang="en-US" smtClean="0"/>
              <a:t>2019/5/23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4F565-0ABB-4FA2-A09F-D888754C594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4650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D7DF7-5DF9-4220-9D2B-D8B5AB321AF3}" type="datetimeFigureOut">
              <a:rPr lang="zh-TW" altLang="en-US" smtClean="0"/>
              <a:t>2019/5/23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4F565-0ABB-4FA2-A09F-D888754C594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40514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D7DF7-5DF9-4220-9D2B-D8B5AB321AF3}" type="datetimeFigureOut">
              <a:rPr lang="zh-TW" altLang="en-US" smtClean="0"/>
              <a:t>2019/5/23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4F565-0ABB-4FA2-A09F-D888754C594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417164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D7DF7-5DF9-4220-9D2B-D8B5AB321AF3}" type="datetimeFigureOut">
              <a:rPr lang="zh-TW" altLang="en-US" smtClean="0"/>
              <a:t>2019/5/23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4F565-0ABB-4FA2-A09F-D888754C594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26251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D7DF7-5DF9-4220-9D2B-D8B5AB321AF3}" type="datetimeFigureOut">
              <a:rPr lang="zh-TW" altLang="en-US" smtClean="0"/>
              <a:t>2019/5/23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4F565-0ABB-4FA2-A09F-D888754C594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577308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1D7DF7-5DF9-4220-9D2B-D8B5AB321AF3}" type="datetimeFigureOut">
              <a:rPr lang="zh-TW" altLang="en-US" smtClean="0"/>
              <a:t>2019/5/23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94F565-0ABB-4FA2-A09F-D888754C594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88532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ctrTitle"/>
          </p:nvPr>
        </p:nvSpPr>
        <p:spPr>
          <a:xfrm>
            <a:off x="539552" y="332657"/>
            <a:ext cx="7772400" cy="1080120"/>
          </a:xfrm>
        </p:spPr>
        <p:txBody>
          <a:bodyPr/>
          <a:lstStyle/>
          <a:p>
            <a:r>
              <a:rPr lang="zh-TW" altLang="zh-TW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研究人力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827584" y="1556792"/>
            <a:ext cx="7704856" cy="4680520"/>
          </a:xfrm>
        </p:spPr>
        <p:txBody>
          <a:bodyPr>
            <a:normAutofit fontScale="70000" lnSpcReduction="20000"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zh-TW" altLang="zh-TW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依</a:t>
            </a:r>
            <a:r>
              <a:rPr lang="zh-TW" altLang="zh-TW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計畫需要得申請專、兼任助理、研究生、臨時工等</a:t>
            </a:r>
            <a:r>
              <a:rPr lang="zh-TW" altLang="zh-TW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zh-TW" altLang="zh-TW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一件</a:t>
            </a:r>
            <a:r>
              <a:rPr lang="zh-TW" altLang="zh-TW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個別型計畫以申請一名專任研究助理為原則</a:t>
            </a:r>
            <a:r>
              <a:rPr lang="zh-TW" altLang="zh-TW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；</a:t>
            </a:r>
            <a:endParaRPr lang="en-US" altLang="zh-TW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r>
              <a:rPr lang="zh-TW" altLang="en-US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 </a:t>
            </a:r>
            <a:r>
              <a:rPr lang="en-US" altLang="zh-TW" sz="29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1.</a:t>
            </a:r>
            <a:r>
              <a:rPr lang="zh-TW" altLang="zh-TW" sz="29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已</a:t>
            </a:r>
            <a:r>
              <a:rPr lang="zh-TW" altLang="zh-TW" sz="29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申請專任助理者</a:t>
            </a:r>
            <a:r>
              <a:rPr lang="zh-TW" altLang="zh-TW" sz="29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，不得</a:t>
            </a:r>
            <a:r>
              <a:rPr lang="zh-TW" altLang="zh-TW" sz="29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再申請兼任助理或</a:t>
            </a:r>
            <a:r>
              <a:rPr lang="zh-TW" altLang="zh-TW" sz="29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臨時工</a:t>
            </a:r>
            <a:endParaRPr lang="en-US" altLang="zh-TW" sz="29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r>
              <a:rPr lang="zh-TW" altLang="en-US" sz="20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   </a:t>
            </a:r>
            <a:r>
              <a:rPr lang="en-US" altLang="zh-TW" sz="29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2.</a:t>
            </a:r>
            <a:r>
              <a:rPr lang="zh-TW" altLang="zh-TW" sz="29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未</a:t>
            </a:r>
            <a:r>
              <a:rPr lang="zh-TW" altLang="zh-TW" sz="29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申請專任助理者，至多申請三名</a:t>
            </a:r>
            <a:r>
              <a:rPr lang="zh-TW" altLang="zh-TW" sz="29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兼任</a:t>
            </a:r>
            <a:r>
              <a:rPr lang="zh-TW" altLang="zh-TW" sz="29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助理</a:t>
            </a:r>
            <a:r>
              <a:rPr lang="en-US" altLang="zh-TW" sz="29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zh-TW" sz="29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含</a:t>
            </a:r>
            <a:r>
              <a:rPr lang="zh-TW" altLang="zh-TW" sz="29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臨時工</a:t>
            </a:r>
            <a:r>
              <a:rPr lang="en-US" altLang="zh-TW" sz="29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pPr algn="l"/>
            <a:r>
              <a:rPr lang="zh-TW" altLang="en-US" sz="20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   </a:t>
            </a:r>
            <a:r>
              <a:rPr lang="en-US" altLang="zh-TW" sz="29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3.</a:t>
            </a:r>
            <a:r>
              <a:rPr lang="zh-TW" altLang="zh-TW" sz="29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人事</a:t>
            </a:r>
            <a:r>
              <a:rPr lang="zh-TW" altLang="zh-TW" sz="29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費總額以不超過一名</a:t>
            </a:r>
            <a:r>
              <a:rPr lang="zh-TW" altLang="zh-TW" sz="29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專任</a:t>
            </a:r>
            <a:r>
              <a:rPr lang="zh-TW" altLang="zh-TW" sz="29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助理之人事費</a:t>
            </a:r>
            <a:r>
              <a:rPr lang="zh-TW" altLang="zh-TW" sz="29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為限</a:t>
            </a:r>
            <a:endParaRPr lang="en-US" altLang="zh-TW" sz="29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zh-TW" altLang="zh-TW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整合</a:t>
            </a:r>
            <a:r>
              <a:rPr lang="zh-TW" altLang="zh-TW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型計畫總助理人數以總專任助理數除以子計畫件數不大於</a:t>
            </a:r>
            <a:r>
              <a:rPr lang="en-US" altLang="zh-TW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1 </a:t>
            </a:r>
            <a:r>
              <a:rPr lang="zh-TW" altLang="zh-TW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為</a:t>
            </a:r>
            <a:r>
              <a:rPr lang="zh-TW" altLang="zh-TW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原則</a:t>
            </a:r>
            <a:endParaRPr lang="en-US" altLang="zh-TW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zh-TW" altLang="zh-TW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四</a:t>
            </a:r>
            <a:r>
              <a:rPr lang="zh-TW" altLang="zh-TW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件本院小額研究計畫之兼任研究助理</a:t>
            </a:r>
            <a:r>
              <a:rPr lang="zh-TW" altLang="zh-TW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或臨時工</a:t>
            </a:r>
            <a:r>
              <a:rPr lang="zh-TW" altLang="zh-TW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費用總額得合聘一名專任研究助理</a:t>
            </a:r>
            <a:r>
              <a:rPr lang="en-US" altLang="zh-TW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zh-TW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不得再申請兼任助理或臨時 工</a:t>
            </a:r>
            <a:r>
              <a:rPr lang="en-US" altLang="zh-TW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zh-TW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zh-TW" altLang="zh-TW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同一</a:t>
            </a:r>
            <a:r>
              <a:rPr lang="zh-TW" altLang="zh-TW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位主持人所有執行中研究計畫總聘任專任研究助理人數</a:t>
            </a:r>
            <a:r>
              <a:rPr lang="zh-TW" altLang="zh-TW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至多四</a:t>
            </a:r>
            <a:r>
              <a:rPr lang="zh-TW" altLang="zh-TW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名。惟，維持計畫依服務量核給及</a:t>
            </a:r>
            <a:r>
              <a:rPr lang="en-US" altLang="zh-TW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Top-Down </a:t>
            </a:r>
            <a:r>
              <a:rPr lang="zh-TW" altLang="zh-TW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計畫依計畫內容核給。</a:t>
            </a:r>
            <a:endParaRPr lang="zh-TW" altLang="en-US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9857779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72400" cy="1080120"/>
          </a:xfrm>
        </p:spPr>
        <p:txBody>
          <a:bodyPr>
            <a:norm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注意事項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-4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043608" y="1628800"/>
            <a:ext cx="7488832" cy="4680520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zh-TW" altLang="zh-TW" sz="2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如擬變更副研究醫技員</a:t>
            </a:r>
            <a:r>
              <a:rPr lang="en-US" altLang="zh-TW" sz="2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zh-TW" sz="2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含</a:t>
            </a:r>
            <a:r>
              <a:rPr lang="en-US" altLang="zh-TW" sz="2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zh-TW" sz="2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以下專任研究助理職級</a:t>
            </a:r>
            <a:r>
              <a:rPr lang="en-US" altLang="zh-TW" sz="2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zh-TW" sz="2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例如</a:t>
            </a:r>
            <a:r>
              <a:rPr lang="en-US" altLang="zh-TW" sz="2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:</a:t>
            </a:r>
            <a:r>
              <a:rPr lang="zh-TW" altLang="zh-TW" sz="2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原核定</a:t>
            </a:r>
            <a:r>
              <a:rPr lang="zh-TW" altLang="zh-TW" sz="2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助理研究</a:t>
            </a:r>
            <a:r>
              <a:rPr lang="zh-TW" altLang="zh-TW" sz="2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醫技員擬變更聘任副研究醫技員</a:t>
            </a:r>
            <a:r>
              <a:rPr lang="en-US" altLang="zh-TW" sz="2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zh-TW" sz="2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，在人事費不變情形下，</a:t>
            </a:r>
            <a:r>
              <a:rPr lang="zh-TW" altLang="zh-TW" sz="2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主持人可</a:t>
            </a:r>
            <a:r>
              <a:rPr lang="zh-TW" altLang="zh-TW" sz="2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逕送「研究助理</a:t>
            </a:r>
            <a:r>
              <a:rPr lang="en-US" altLang="zh-TW" sz="2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zh-TW" sz="2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異動</a:t>
            </a:r>
            <a:r>
              <a:rPr lang="en-US" altLang="zh-TW" sz="2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zh-TW" sz="2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申請表</a:t>
            </a:r>
            <a:r>
              <a:rPr lang="zh-TW" altLang="zh-TW" sz="2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」</a:t>
            </a:r>
            <a:r>
              <a:rPr lang="zh-TW" altLang="zh-TW" sz="2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至人</a:t>
            </a:r>
            <a:r>
              <a:rPr lang="zh-TW" altLang="en-US" sz="2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事室</a:t>
            </a:r>
            <a:r>
              <a:rPr lang="zh-TW" altLang="zh-TW" sz="2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提出</a:t>
            </a:r>
            <a:r>
              <a:rPr lang="zh-TW" altLang="zh-TW" sz="2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聘任申請，</a:t>
            </a:r>
            <a:r>
              <a:rPr lang="zh-TW" altLang="zh-TW" sz="2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無須</a:t>
            </a:r>
            <a:r>
              <a:rPr lang="zh-TW" altLang="zh-TW" sz="2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經研審會審查</a:t>
            </a:r>
            <a:r>
              <a:rPr lang="zh-TW" altLang="zh-TW" sz="2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2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zh-TW" altLang="zh-TW" sz="2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計畫主持人不得聘任在職或在學人員擔任專任助理人員。亦不可聘任計畫主持人及共同主持人之配偶及三 等親以內血親、姻親為專任助理、兼任助理及臨時工。</a:t>
            </a:r>
            <a:endParaRPr lang="zh-TW" altLang="en-US" sz="22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9777428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72400" cy="1080120"/>
          </a:xfrm>
        </p:spPr>
        <p:txBody>
          <a:bodyPr>
            <a:norm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注意事項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-5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043608" y="1628800"/>
            <a:ext cx="7488832" cy="4680520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zh-TW" altLang="zh-TW" sz="2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研究設備若有特殊原因需更改機種、變更機型時，應事先提出變更</a:t>
            </a:r>
            <a:r>
              <a:rPr lang="zh-TW" altLang="zh-TW" sz="2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申請</a:t>
            </a:r>
            <a:r>
              <a:rPr lang="zh-TW" altLang="zh-TW" sz="2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，送交院區醫研部彙送研審會審核，並依核決權限規定呈核准後</a:t>
            </a:r>
            <a:r>
              <a:rPr lang="zh-TW" altLang="zh-TW" sz="2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始得</a:t>
            </a:r>
            <a:r>
              <a:rPr lang="zh-TW" altLang="zh-TW" sz="2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變更</a:t>
            </a:r>
            <a:r>
              <a:rPr lang="zh-TW" altLang="zh-TW" sz="2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24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zh-TW" altLang="zh-TW" sz="2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事後</a:t>
            </a:r>
            <a:r>
              <a:rPr lang="zh-TW" altLang="zh-TW" sz="2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之變更概不受理，由計畫主持人自行負責</a:t>
            </a:r>
            <a:r>
              <a:rPr lang="zh-TW" altLang="zh-TW" sz="2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24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zh-TW" altLang="zh-TW" sz="2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設備</a:t>
            </a:r>
            <a:r>
              <a:rPr lang="zh-TW" altLang="zh-TW" sz="2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之請購，如因匯率波動等不可控因素，致有費用逾限，應即時</a:t>
            </a:r>
            <a:r>
              <a:rPr lang="zh-TW" altLang="zh-TW" sz="2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提出</a:t>
            </a:r>
            <a:r>
              <a:rPr lang="zh-TW" altLang="zh-TW" sz="2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變更申請並檢附請購單等相關資料，送交院區醫研部彙送研審會</a:t>
            </a:r>
            <a:r>
              <a:rPr lang="zh-TW" altLang="zh-TW" sz="2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審核</a:t>
            </a:r>
            <a:r>
              <a:rPr lang="zh-TW" altLang="zh-TW" sz="2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，並依核決權限規定呈准後，始得辦理費用調整。</a:t>
            </a:r>
          </a:p>
        </p:txBody>
      </p:sp>
    </p:spTree>
    <p:extLst>
      <p:ext uri="{BB962C8B-B14F-4D97-AF65-F5344CB8AC3E}">
        <p14:creationId xmlns:p14="http://schemas.microsoft.com/office/powerpoint/2010/main" val="10844008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72400" cy="1080120"/>
          </a:xfrm>
        </p:spPr>
        <p:txBody>
          <a:bodyPr>
            <a:norm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注意事項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-6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043608" y="1628800"/>
            <a:ext cx="7488832" cy="4680520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zh-TW" altLang="zh-TW" sz="2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研究</a:t>
            </a:r>
            <a:r>
              <a:rPr lang="zh-TW" altLang="zh-TW" sz="2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計畫核准後，計畫主持人依核定之設備及材料項目內容，並應</a:t>
            </a:r>
            <a:r>
              <a:rPr lang="zh-TW" altLang="zh-TW" sz="2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衡量採購</a:t>
            </a:r>
            <a:r>
              <a:rPr lang="zh-TW" altLang="zh-TW" sz="2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作業所需期間，儘早提出請購及完成領料作業</a:t>
            </a:r>
            <a:r>
              <a:rPr lang="zh-TW" altLang="zh-TW" sz="2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24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zh-TW" altLang="zh-TW" sz="2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考量</a:t>
            </a:r>
            <a:r>
              <a:rPr lang="zh-TW" altLang="zh-TW" sz="2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研究購置</a:t>
            </a:r>
            <a:r>
              <a:rPr lang="zh-TW" altLang="zh-TW" sz="2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設備請</a:t>
            </a:r>
            <a:r>
              <a:rPr lang="zh-TW" altLang="zh-TW" sz="2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購期間較長，為免購入日已逾計畫結束日，應於計畫結束日之半</a:t>
            </a:r>
            <a:r>
              <a:rPr lang="zh-TW" altLang="zh-TW" sz="2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年前即</a:t>
            </a:r>
            <a:r>
              <a:rPr lang="zh-TW" altLang="zh-TW" sz="2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提出設備請</a:t>
            </a:r>
            <a:r>
              <a:rPr lang="zh-TW" altLang="zh-TW" sz="2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購</a:t>
            </a:r>
            <a:endParaRPr lang="en-US" altLang="zh-TW" sz="24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zh-TW" altLang="zh-TW" sz="2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應</a:t>
            </a:r>
            <a:r>
              <a:rPr lang="zh-TW" altLang="zh-TW" sz="2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於計畫結束日之兩個月前提出耗材請購</a:t>
            </a:r>
            <a:r>
              <a:rPr lang="zh-TW" altLang="zh-TW" sz="2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r>
              <a:rPr lang="en-US" altLang="zh-TW" sz="2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 </a:t>
            </a:r>
            <a:endParaRPr lang="zh-TW" altLang="zh-TW" sz="24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1395761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7772400" cy="1080120"/>
          </a:xfrm>
        </p:spPr>
        <p:txBody>
          <a:bodyPr/>
          <a:lstStyle/>
          <a:p>
            <a:r>
              <a:rPr lang="zh-TW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研究設備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043608" y="1916832"/>
            <a:ext cx="7488832" cy="3721968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zh-TW" altLang="zh-TW" sz="2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以共同使用為原則，已有設備不應重覆</a:t>
            </a:r>
            <a:r>
              <a:rPr lang="zh-TW" altLang="zh-TW" sz="2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購置</a:t>
            </a:r>
            <a:endParaRPr lang="en-US" altLang="zh-TW" sz="2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zh-TW" altLang="zh-TW" sz="2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申購</a:t>
            </a:r>
            <a:r>
              <a:rPr lang="zh-TW" altLang="zh-TW" sz="2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設備</a:t>
            </a:r>
            <a:r>
              <a:rPr lang="zh-TW" altLang="zh-TW" sz="2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檢附</a:t>
            </a:r>
            <a:r>
              <a:rPr lang="zh-TW" altLang="zh-TW" sz="2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文件包括儀器說明（設備名稱、功能、規格說明書、估價單、服務 內容等）、購置目的及需求原因、預期服務績效（預期服務時數、件數、 收入及發表論文數）、擬置放位置及空間配置</a:t>
            </a:r>
            <a:r>
              <a:rPr lang="zh-TW" altLang="zh-TW" sz="2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2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zh-TW" altLang="zh-TW" sz="2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小額</a:t>
            </a:r>
            <a:r>
              <a:rPr lang="zh-TW" altLang="zh-TW" sz="2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補助經費不得編列 一萬元以上之設備費用</a:t>
            </a:r>
            <a:r>
              <a:rPr lang="zh-TW" altLang="zh-TW" sz="2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2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zh-TW" altLang="zh-TW" sz="2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儀器</a:t>
            </a:r>
            <a:r>
              <a:rPr lang="zh-TW" altLang="zh-TW" sz="2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設備單價於二十萬元至二百萬元者，</a:t>
            </a:r>
            <a:r>
              <a:rPr lang="zh-TW" altLang="zh-TW" sz="2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填報</a:t>
            </a:r>
            <a:r>
              <a:rPr lang="zh-TW" altLang="zh-TW" sz="2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「研究用儀器設備需求申請表</a:t>
            </a:r>
            <a:r>
              <a:rPr lang="zh-TW" altLang="zh-TW" sz="2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」</a:t>
            </a:r>
            <a:endParaRPr lang="en-US" altLang="zh-TW" sz="2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zh-TW" altLang="zh-TW" sz="2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超過</a:t>
            </a:r>
            <a:r>
              <a:rPr lang="zh-TW" altLang="zh-TW" sz="2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二百萬元者，填報「研究用</a:t>
            </a:r>
            <a:r>
              <a:rPr lang="zh-TW" altLang="zh-TW" sz="2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貴重</a:t>
            </a:r>
            <a:r>
              <a:rPr lang="zh-TW" altLang="zh-TW" sz="2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儀器設備需求申請表」。</a:t>
            </a:r>
            <a:endParaRPr lang="zh-TW" altLang="en-US" sz="22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030523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7772400" cy="1080120"/>
          </a:xfrm>
        </p:spPr>
        <p:txBody>
          <a:bodyPr/>
          <a:lstStyle/>
          <a:p>
            <a:r>
              <a:rPr lang="zh-TW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耗材費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043608" y="1916832"/>
            <a:ext cx="7488832" cy="3721968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zh-TW" altLang="zh-TW" sz="2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執行計畫所需之耗材及藥品費</a:t>
            </a:r>
            <a:endParaRPr lang="zh-TW" altLang="en-US" sz="22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7662900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7772400" cy="1080120"/>
          </a:xfrm>
        </p:spPr>
        <p:txBody>
          <a:bodyPr>
            <a:normAutofit fontScale="90000"/>
          </a:bodyPr>
          <a:lstStyle/>
          <a:p>
            <a:r>
              <a:rPr lang="zh-TW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儀器設備及技術服務平台使用費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043608" y="1916832"/>
            <a:ext cx="7488832" cy="3721968"/>
          </a:xfrm>
        </p:spPr>
        <p:txBody>
          <a:bodyPr>
            <a:normAutofit lnSpcReduction="1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zh-TW" altLang="zh-TW" sz="2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如需使用院校已提供之儀器設備</a:t>
            </a:r>
            <a:r>
              <a:rPr lang="zh-TW" altLang="zh-TW" sz="2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、實驗</a:t>
            </a:r>
            <a:r>
              <a:rPr lang="zh-TW" altLang="zh-TW" sz="2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動物病原診斷服務、統計及數據處理分析服務，參考院校內</a:t>
            </a:r>
            <a:r>
              <a:rPr lang="zh-TW" altLang="zh-TW" sz="2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研究實驗室</a:t>
            </a:r>
            <a:r>
              <a:rPr lang="en-US" altLang="zh-TW" sz="2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zh-TW" sz="2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含核心實驗室</a:t>
            </a:r>
            <a:r>
              <a:rPr lang="en-US" altLang="zh-TW" sz="2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zh-TW" sz="2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網站公告收費標準，俟報告驗收後自計畫項</a:t>
            </a:r>
            <a:r>
              <a:rPr lang="zh-TW" altLang="zh-TW" sz="2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下費用</a:t>
            </a:r>
            <a:r>
              <a:rPr lang="zh-TW" altLang="zh-TW" sz="2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撥付</a:t>
            </a:r>
            <a:r>
              <a:rPr lang="zh-TW" altLang="zh-TW" sz="2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2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zh-TW" altLang="zh-TW" sz="2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凡</a:t>
            </a:r>
            <a:r>
              <a:rPr lang="zh-TW" altLang="zh-TW" sz="2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院校已提供之各項服務，不得委外送件及報銷該筆</a:t>
            </a:r>
            <a:r>
              <a:rPr lang="zh-TW" altLang="zh-TW" sz="2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經費為原則</a:t>
            </a:r>
            <a:endParaRPr lang="en-US" altLang="zh-TW" sz="2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zh-TW" altLang="zh-TW" sz="2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如</a:t>
            </a:r>
            <a:r>
              <a:rPr lang="zh-TW" altLang="zh-TW" sz="2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需使用之儀器設備為院校無提供者或校院雖設置儀器</a:t>
            </a:r>
            <a:r>
              <a:rPr lang="zh-TW" altLang="zh-TW" sz="2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設備可</a:t>
            </a:r>
            <a:r>
              <a:rPr lang="zh-TW" altLang="zh-TW" sz="2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支援研究技術項目，但該儀器設備動用率已</a:t>
            </a:r>
            <a:r>
              <a:rPr lang="zh-TW" altLang="zh-TW" sz="2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達</a:t>
            </a:r>
            <a:r>
              <a:rPr lang="en-US" altLang="zh-TW" sz="2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100</a:t>
            </a:r>
            <a:r>
              <a:rPr lang="en-US" altLang="zh-TW" sz="2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%(</a:t>
            </a:r>
            <a:r>
              <a:rPr lang="zh-TW" altLang="zh-TW" sz="2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含</a:t>
            </a:r>
            <a:r>
              <a:rPr lang="en-US" altLang="zh-TW" sz="2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zh-TW" sz="2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以上，始</a:t>
            </a:r>
            <a:r>
              <a:rPr lang="zh-TW" altLang="zh-TW" sz="2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得申請</a:t>
            </a:r>
            <a:r>
              <a:rPr lang="zh-TW" altLang="zh-TW" sz="2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委外服務，申請委外服務之適用原則以及核簽流程悉依「核心</a:t>
            </a:r>
            <a:r>
              <a:rPr lang="zh-TW" altLang="zh-TW" sz="2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實驗室</a:t>
            </a:r>
            <a:r>
              <a:rPr lang="zh-TW" altLang="zh-TW" sz="2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設置及運作管理辦法」規定辦理。</a:t>
            </a:r>
            <a:endParaRPr lang="zh-TW" altLang="en-US" sz="22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6213057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72400" cy="1080120"/>
          </a:xfrm>
        </p:spPr>
        <p:txBody>
          <a:bodyPr>
            <a:normAutofit/>
          </a:bodyPr>
          <a:lstStyle/>
          <a:p>
            <a:r>
              <a:rPr lang="zh-TW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其他費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043608" y="1628800"/>
            <a:ext cx="7488832" cy="4896544"/>
          </a:xfrm>
        </p:spPr>
        <p:txBody>
          <a:bodyPr>
            <a:normAutofit fontScale="77500" lnSpcReduction="2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zh-TW" altLang="zh-TW" sz="2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資料檢索費</a:t>
            </a:r>
            <a:r>
              <a:rPr lang="en-US" altLang="zh-TW" sz="2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zh-TW" sz="2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每件計畫以</a:t>
            </a:r>
            <a:r>
              <a:rPr lang="en-US" altLang="zh-TW" sz="2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10,000 </a:t>
            </a:r>
            <a:r>
              <a:rPr lang="zh-TW" altLang="zh-TW" sz="2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元為上限</a:t>
            </a:r>
            <a:r>
              <a:rPr lang="en-US" altLang="zh-TW" sz="2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zh-TW" altLang="zh-TW" sz="2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問卷調查</a:t>
            </a:r>
            <a:r>
              <a:rPr lang="zh-TW" altLang="zh-TW" sz="2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費</a:t>
            </a:r>
            <a:r>
              <a:rPr lang="en-US" altLang="zh-TW" sz="2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en-US" altLang="zh-TW" sz="2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50-250</a:t>
            </a:r>
            <a:r>
              <a:rPr lang="zh-TW" altLang="zh-TW" sz="2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元</a:t>
            </a:r>
            <a:r>
              <a:rPr lang="en-US" altLang="zh-TW" sz="2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/</a:t>
            </a:r>
            <a:r>
              <a:rPr lang="zh-TW" altLang="zh-TW" sz="2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份</a:t>
            </a:r>
            <a:r>
              <a:rPr lang="en-US" altLang="zh-TW" sz="2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zh-TW" altLang="zh-TW" sz="2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執行</a:t>
            </a:r>
            <a:r>
              <a:rPr lang="zh-TW" altLang="zh-TW" sz="2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危險性工作意外險之</a:t>
            </a:r>
            <a:r>
              <a:rPr lang="zh-TW" altLang="zh-TW" sz="2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保險費</a:t>
            </a:r>
            <a:endParaRPr lang="en-US" altLang="zh-TW" sz="24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zh-TW" altLang="zh-TW" sz="2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法定</a:t>
            </a:r>
            <a:r>
              <a:rPr lang="zh-TW" altLang="zh-TW" sz="2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項目之特殊健康檢查</a:t>
            </a:r>
            <a:r>
              <a:rPr lang="zh-TW" altLang="zh-TW" sz="2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費用</a:t>
            </a:r>
            <a:r>
              <a:rPr lang="zh-TW" altLang="zh-TW" sz="2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及臨床</a:t>
            </a:r>
            <a:r>
              <a:rPr lang="zh-TW" altLang="zh-TW" sz="2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檢查</a:t>
            </a:r>
            <a:endParaRPr lang="en-US" altLang="zh-TW" sz="24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zh-TW" altLang="zh-TW" sz="2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檢驗費</a:t>
            </a:r>
            <a:endParaRPr lang="en-US" altLang="zh-TW" sz="24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zh-TW" altLang="zh-TW" sz="2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實驗</a:t>
            </a:r>
            <a:r>
              <a:rPr lang="zh-TW" altLang="zh-TW" sz="2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動物代養</a:t>
            </a:r>
            <a:r>
              <a:rPr lang="zh-TW" altLang="zh-TW" sz="2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費</a:t>
            </a:r>
            <a:endParaRPr lang="en-US" altLang="zh-TW" sz="24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zh-TW" altLang="zh-TW" sz="2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論文</a:t>
            </a:r>
            <a:r>
              <a:rPr lang="zh-TW" altLang="zh-TW" sz="2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修改費</a:t>
            </a:r>
            <a:r>
              <a:rPr lang="en-US" altLang="zh-TW" sz="2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zh-TW" sz="2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含英文翻譯</a:t>
            </a:r>
            <a:r>
              <a:rPr lang="en-US" altLang="zh-TW" sz="2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/ </a:t>
            </a:r>
            <a:r>
              <a:rPr lang="zh-TW" altLang="zh-TW" sz="2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潤稿費，每件計畫以</a:t>
            </a:r>
            <a:r>
              <a:rPr lang="en-US" altLang="zh-TW" sz="2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2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10,000</a:t>
            </a:r>
            <a:r>
              <a:rPr lang="zh-TW" altLang="zh-TW" sz="2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元</a:t>
            </a:r>
            <a:r>
              <a:rPr lang="zh-TW" altLang="zh-TW" sz="2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為上限</a:t>
            </a:r>
            <a:r>
              <a:rPr lang="en-US" altLang="zh-TW" sz="2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zh-TW" altLang="zh-TW" sz="2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檢測</a:t>
            </a:r>
            <a:r>
              <a:rPr lang="zh-TW" altLang="zh-TW" sz="2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員出席費</a:t>
            </a:r>
            <a:r>
              <a:rPr lang="en-US" altLang="zh-TW" sz="2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en-US" altLang="zh-TW" sz="2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2,000</a:t>
            </a:r>
            <a:r>
              <a:rPr lang="zh-TW" altLang="zh-TW" sz="2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元</a:t>
            </a:r>
            <a:r>
              <a:rPr lang="en-US" altLang="zh-TW" sz="2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/</a:t>
            </a:r>
            <a:r>
              <a:rPr lang="zh-TW" altLang="zh-TW" sz="2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次</a:t>
            </a:r>
            <a:r>
              <a:rPr lang="en-US" altLang="zh-TW" sz="2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zh-TW" altLang="zh-TW" sz="2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受</a:t>
            </a:r>
            <a:r>
              <a:rPr lang="zh-TW" altLang="zh-TW" sz="2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試者營養費</a:t>
            </a:r>
            <a:r>
              <a:rPr lang="en-US" altLang="zh-TW" sz="2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en-US" altLang="zh-TW" sz="2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50-100</a:t>
            </a:r>
            <a:r>
              <a:rPr lang="zh-TW" altLang="zh-TW" sz="2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元</a:t>
            </a:r>
            <a:r>
              <a:rPr lang="en-US" altLang="zh-TW" sz="2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/</a:t>
            </a:r>
            <a:r>
              <a:rPr lang="zh-TW" altLang="zh-TW" sz="2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人次</a:t>
            </a:r>
            <a:r>
              <a:rPr lang="en-US" altLang="zh-TW" sz="2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zh-TW" altLang="zh-TW" sz="2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受</a:t>
            </a:r>
            <a:r>
              <a:rPr lang="zh-TW" altLang="zh-TW" sz="2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試者禮品費</a:t>
            </a:r>
            <a:r>
              <a:rPr lang="en-US" altLang="zh-TW" sz="2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zh-TW" sz="2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每份</a:t>
            </a:r>
            <a:r>
              <a:rPr lang="zh-TW" altLang="zh-TW" sz="2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以</a:t>
            </a:r>
            <a:r>
              <a:rPr lang="en-US" altLang="zh-TW" sz="2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300</a:t>
            </a:r>
            <a:r>
              <a:rPr lang="zh-TW" altLang="zh-TW" sz="2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元</a:t>
            </a:r>
            <a:r>
              <a:rPr lang="zh-TW" altLang="zh-TW" sz="2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為上限</a:t>
            </a:r>
            <a:r>
              <a:rPr lang="en-US" altLang="zh-TW" sz="2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zh-TW" altLang="zh-TW" sz="2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受</a:t>
            </a:r>
            <a:r>
              <a:rPr lang="zh-TW" altLang="zh-TW" sz="2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試者車馬費</a:t>
            </a:r>
            <a:r>
              <a:rPr lang="en-US" altLang="zh-TW" sz="2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en-US" altLang="zh-TW" sz="2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250</a:t>
            </a:r>
            <a:r>
              <a:rPr lang="zh-TW" altLang="zh-TW" sz="2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元</a:t>
            </a:r>
            <a:r>
              <a:rPr lang="zh-TW" altLang="zh-TW" sz="2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為原則</a:t>
            </a:r>
            <a:r>
              <a:rPr lang="en-US" altLang="zh-TW" sz="2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/</a:t>
            </a:r>
            <a:r>
              <a:rPr lang="zh-TW" altLang="zh-TW" sz="2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趟</a:t>
            </a:r>
            <a:r>
              <a:rPr lang="en-US" altLang="zh-TW" sz="2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zh-TW" altLang="zh-TW" sz="2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生物</a:t>
            </a:r>
            <a:r>
              <a:rPr lang="zh-TW" altLang="zh-TW" sz="2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統計諮詢費</a:t>
            </a:r>
            <a:r>
              <a:rPr lang="en-US" altLang="zh-TW" sz="2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en-US" altLang="zh-TW" sz="2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2,000</a:t>
            </a:r>
            <a:r>
              <a:rPr lang="zh-TW" altLang="zh-TW" sz="2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元</a:t>
            </a:r>
            <a:r>
              <a:rPr lang="en-US" altLang="zh-TW" sz="2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/</a:t>
            </a:r>
            <a:r>
              <a:rPr lang="zh-TW" altLang="zh-TW" sz="2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小時，</a:t>
            </a:r>
            <a:r>
              <a:rPr lang="zh-TW" altLang="zh-TW" sz="2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最高</a:t>
            </a:r>
            <a:r>
              <a:rPr lang="en-US" altLang="zh-TW" sz="2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4</a:t>
            </a:r>
            <a:r>
              <a:rPr lang="zh-TW" altLang="zh-TW" sz="2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小時</a:t>
            </a:r>
            <a:r>
              <a:rPr lang="en-US" altLang="zh-TW" sz="2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/</a:t>
            </a:r>
            <a:r>
              <a:rPr lang="zh-TW" altLang="zh-TW" sz="2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件</a:t>
            </a:r>
            <a:r>
              <a:rPr lang="en-US" altLang="zh-TW" sz="2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zh-TW" sz="2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等</a:t>
            </a:r>
            <a:endParaRPr lang="en-US" altLang="zh-TW" sz="24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zh-TW" altLang="zh-TW" sz="2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研究</a:t>
            </a:r>
            <a:r>
              <a:rPr lang="zh-TW" altLang="zh-TW" sz="2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計畫所編列之臨床檢查</a:t>
            </a:r>
            <a:r>
              <a:rPr lang="en-US" altLang="zh-TW" sz="2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/</a:t>
            </a:r>
            <a:r>
              <a:rPr lang="zh-TW" altLang="zh-TW" sz="2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檢驗項目，比照本院</a:t>
            </a:r>
            <a:r>
              <a:rPr lang="zh-TW" altLang="zh-TW" sz="2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健保</a:t>
            </a:r>
            <a:r>
              <a:rPr lang="zh-TW" altLang="zh-TW" sz="2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收費計價，如該項目無健保給付，則以自費收費計價</a:t>
            </a:r>
            <a:r>
              <a:rPr lang="zh-TW" altLang="zh-TW" sz="2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24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zh-TW" altLang="zh-TW" sz="2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若</a:t>
            </a:r>
            <a:r>
              <a:rPr lang="zh-TW" altLang="zh-TW" sz="2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實驗所需</a:t>
            </a:r>
            <a:r>
              <a:rPr lang="zh-TW" altLang="zh-TW" sz="2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，編列</a:t>
            </a:r>
            <a:r>
              <a:rPr lang="zh-TW" altLang="zh-TW" sz="2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之檢查、檢驗項目本院無法執行，須委外代檢，應於預算表</a:t>
            </a:r>
            <a:r>
              <a:rPr lang="zh-TW" altLang="zh-TW" sz="2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詳述原因</a:t>
            </a:r>
            <a:r>
              <a:rPr lang="zh-TW" altLang="zh-TW" sz="2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，費用報銷時依「其他項目支付之技術費」核決權限辦理。</a:t>
            </a:r>
            <a:endParaRPr lang="zh-TW" altLang="en-US" sz="22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7795073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zh-TW" altLang="zh-TW" sz="4000" dirty="0">
                <a:latin typeface="標楷體" panose="03000509000000000000" pitchFamily="65" charset="-120"/>
                <a:ea typeface="標楷體" panose="03000509000000000000" pitchFamily="65" charset="-120"/>
              </a:rPr>
              <a:t>小額補助計畫使用範圍及標準</a:t>
            </a:r>
            <a:endParaRPr lang="zh-TW" altLang="en-US" sz="40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5" name="圖片 4"/>
          <p:cNvPicPr/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saturation sat="200000"/>
                    </a14:imgEffect>
                  </a14:imgLayer>
                </a14:imgProps>
              </a:ext>
            </a:extLst>
          </a:blip>
          <a:srcRect l="34704" t="12040" r="31637" b="8799"/>
          <a:stretch/>
        </p:blipFill>
        <p:spPr bwMode="auto">
          <a:xfrm>
            <a:off x="2074127" y="1052736"/>
            <a:ext cx="5132216" cy="57606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6691067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72400" cy="1080120"/>
          </a:xfrm>
        </p:spPr>
        <p:txBody>
          <a:bodyPr>
            <a:norm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注意事項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-1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043608" y="2204864"/>
            <a:ext cx="7488832" cy="2016224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zh-TW" altLang="zh-TW" sz="2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本院已有提供之項目及補助之費用，不得列入申請費用之編列如：</a:t>
            </a:r>
            <a:r>
              <a:rPr lang="zh-TW" altLang="zh-TW" sz="2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郵電</a:t>
            </a:r>
            <a:r>
              <a:rPr lang="zh-TW" altLang="zh-TW" sz="2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費、影印費、差旅費、論文發表費、圖書費、文具費、資訊軟體費</a:t>
            </a:r>
            <a:r>
              <a:rPr lang="zh-TW" altLang="zh-TW" sz="2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、電腦</a:t>
            </a:r>
            <a:r>
              <a:rPr lang="zh-TW" altLang="zh-TW" sz="2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及電腦周邊設備費、冷凍及冷藏設備。</a:t>
            </a:r>
            <a:endParaRPr lang="zh-TW" altLang="en-US" sz="24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1124991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72400" cy="1080120"/>
          </a:xfrm>
        </p:spPr>
        <p:txBody>
          <a:bodyPr>
            <a:norm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注意事項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-2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043608" y="1628800"/>
            <a:ext cx="7488832" cy="4680520"/>
          </a:xfrm>
        </p:spPr>
        <p:txBody>
          <a:bodyPr>
            <a:normAutofit fontScale="85000" lnSpcReduction="2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zh-TW" altLang="zh-TW" sz="2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長庚醫學研究計畫如需變更、延期及撤銷時，計畫主持人應填寫「</a:t>
            </a:r>
            <a:r>
              <a:rPr lang="zh-TW" altLang="zh-TW" sz="2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長庚</a:t>
            </a:r>
            <a:r>
              <a:rPr lang="zh-TW" altLang="zh-TW" sz="2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研究計畫變更、延期及撤銷申請表</a:t>
            </a:r>
            <a:r>
              <a:rPr lang="zh-TW" altLang="zh-TW" sz="2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」，</a:t>
            </a:r>
            <a:r>
              <a:rPr lang="zh-TW" altLang="zh-TW" sz="2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詳細說明變更、 延期及撤銷原因，如涉及人體研究、動物實驗、基因治療或基因重組實 驗、感染性生物材料執行期限及內容之異動，應同時檢附人體試驗倫理 委員會、實驗動物照護及使用委員會、實驗室生物安全委員會或長庚</a:t>
            </a:r>
            <a:r>
              <a:rPr lang="zh-TW" altLang="zh-TW" sz="2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大學</a:t>
            </a:r>
            <a:r>
              <a:rPr lang="zh-TW" altLang="zh-TW" sz="2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生物安全會修正通過證明及變更內容，送交院區醫研部彙轉研審會</a:t>
            </a:r>
            <a:r>
              <a:rPr lang="zh-TW" altLang="zh-TW" sz="2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審核</a:t>
            </a:r>
            <a:r>
              <a:rPr lang="zh-TW" altLang="zh-TW" sz="2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，通過後始得變更、延期或撤銷</a:t>
            </a:r>
            <a:r>
              <a:rPr lang="en-US" altLang="zh-TW" sz="2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zh-TW" sz="2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現繳交書面文件，待計畫延期、</a:t>
            </a:r>
            <a:r>
              <a:rPr lang="zh-TW" altLang="zh-TW" sz="2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變更</a:t>
            </a:r>
            <a:r>
              <a:rPr lang="zh-TW" altLang="zh-TW" sz="2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及撤銷線上作業系統上線後，再另行公告線上推動時程。</a:t>
            </a:r>
            <a:r>
              <a:rPr lang="en-US" altLang="zh-TW" sz="2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zh-TW" altLang="zh-TW" sz="2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延期</a:t>
            </a:r>
            <a:r>
              <a:rPr lang="zh-TW" altLang="zh-TW" sz="2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、變更之申請各以一次為原則，延期最多以延長一年為限，延長 執行期間內所需之各項費用，不另補助；申請延期應於計畫截止日前 二個月內提出申請。多年期計畫僅得於最後一年度辦理展延</a:t>
            </a:r>
            <a:r>
              <a:rPr lang="zh-TW" altLang="zh-TW" sz="2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24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zh-TW" altLang="zh-TW" sz="2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研究</a:t>
            </a:r>
            <a:r>
              <a:rPr lang="zh-TW" altLang="zh-TW" sz="2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計畫主持人不得於計畫執行期間申請註銷計畫，如有特殊情況</a:t>
            </a:r>
            <a:r>
              <a:rPr lang="zh-TW" altLang="zh-TW" sz="2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應於</a:t>
            </a:r>
            <a:r>
              <a:rPr lang="zh-TW" altLang="zh-TW" sz="2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特殊情形發生後一星期內以簽呈提報，未依規定提報者，結案報告 經主審審核認「極差」，得由研審會建議至少停止一年研究補助，送</a:t>
            </a:r>
            <a:r>
              <a:rPr lang="zh-TW" altLang="zh-TW" sz="2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院區</a:t>
            </a:r>
            <a:r>
              <a:rPr lang="zh-TW" altLang="zh-TW" sz="2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院長核決。 </a:t>
            </a:r>
            <a:endParaRPr lang="zh-TW" altLang="en-US" sz="24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911563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72400" cy="1080120"/>
          </a:xfrm>
        </p:spPr>
        <p:txBody>
          <a:bodyPr>
            <a:norm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注意事項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-3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043608" y="1628800"/>
            <a:ext cx="7488832" cy="4680520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zh-TW" altLang="zh-TW" sz="20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項目流用：人事、耗材及其他費用項目如有不敷支用或剩餘，得互相流</a:t>
            </a:r>
            <a:r>
              <a:rPr lang="zh-TW" altLang="zh-TW" sz="20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用</a:t>
            </a:r>
            <a:endParaRPr lang="en-US" altLang="zh-TW" sz="20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zh-TW" altLang="zh-TW" sz="20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儀器</a:t>
            </a:r>
            <a:r>
              <a:rPr lang="zh-TW" altLang="zh-TW" sz="20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設備及技術服務平台使用費可流入不得</a:t>
            </a:r>
            <a:r>
              <a:rPr lang="zh-TW" altLang="zh-TW" sz="20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流出</a:t>
            </a:r>
            <a:endParaRPr lang="en-US" altLang="zh-TW" sz="20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zh-TW" altLang="zh-TW" sz="20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設備</a:t>
            </a:r>
            <a:r>
              <a:rPr lang="zh-TW" altLang="zh-TW" sz="20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費不得進行流</a:t>
            </a:r>
            <a:r>
              <a:rPr lang="zh-TW" altLang="zh-TW" sz="20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用</a:t>
            </a:r>
            <a:endParaRPr lang="en-US" altLang="zh-TW" sz="20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zh-TW" altLang="zh-TW" sz="20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流入</a:t>
            </a:r>
            <a:r>
              <a:rPr lang="zh-TW" altLang="zh-TW" sz="20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數額未超過該項目原核訂金額百分之五十、流出數額未超過該項目原核定金額百分之五十者，由研審會主席核決</a:t>
            </a:r>
            <a:r>
              <a:rPr lang="zh-TW" altLang="zh-TW" sz="20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20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zh-TW" altLang="zh-TW" sz="20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流入</a:t>
            </a:r>
            <a:r>
              <a:rPr lang="zh-TW" altLang="zh-TW" sz="20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數額超過原核訂金額百分之五十、流出數額超過原核定金額百分之五十 者，由研審會主席審查後送院區院長核決</a:t>
            </a:r>
            <a:r>
              <a:rPr lang="zh-TW" altLang="zh-TW" sz="20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20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zh-TW" altLang="zh-TW" sz="20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流</a:t>
            </a:r>
            <a:r>
              <a:rPr lang="zh-TW" altLang="zh-TW" sz="20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用以一次為原則。</a:t>
            </a:r>
            <a:endParaRPr lang="zh-TW" altLang="en-US" sz="24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385376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1433</Words>
  <Application>Microsoft Office PowerPoint</Application>
  <PresentationFormat>如螢幕大小 (4:3)</PresentationFormat>
  <Paragraphs>61</Paragraphs>
  <Slides>12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12</vt:i4>
      </vt:variant>
    </vt:vector>
  </HeadingPairs>
  <TitlesOfParts>
    <vt:vector size="13" baseType="lpstr">
      <vt:lpstr>Office 佈景主題</vt:lpstr>
      <vt:lpstr>研究人力</vt:lpstr>
      <vt:lpstr>研究設備</vt:lpstr>
      <vt:lpstr>耗材費</vt:lpstr>
      <vt:lpstr>儀器設備及技術服務平台使用費</vt:lpstr>
      <vt:lpstr>其他費</vt:lpstr>
      <vt:lpstr>小額補助計畫使用範圍及標準</vt:lpstr>
      <vt:lpstr>注意事項-1</vt:lpstr>
      <vt:lpstr>注意事項-2</vt:lpstr>
      <vt:lpstr>注意事項-3</vt:lpstr>
      <vt:lpstr>注意事項-4</vt:lpstr>
      <vt:lpstr>注意事項-5</vt:lpstr>
      <vt:lpstr>注意事項-6</vt:lpstr>
    </vt:vector>
  </TitlesOfParts>
  <Company>cgit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研究人力</dc:title>
  <dc:creator>cgit</dc:creator>
  <cp:lastModifiedBy>cgit</cp:lastModifiedBy>
  <cp:revision>6</cp:revision>
  <dcterms:created xsi:type="dcterms:W3CDTF">2019-05-23T05:11:18Z</dcterms:created>
  <dcterms:modified xsi:type="dcterms:W3CDTF">2019-05-23T05:42:27Z</dcterms:modified>
</cp:coreProperties>
</file>